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711" r:id="rId2"/>
  </p:sldMasterIdLst>
  <p:sldIdLst>
    <p:sldId id="258" r:id="rId3"/>
    <p:sldId id="688" r:id="rId4"/>
    <p:sldId id="699" r:id="rId5"/>
    <p:sldId id="702" r:id="rId6"/>
    <p:sldId id="701" r:id="rId7"/>
    <p:sldId id="704" r:id="rId8"/>
    <p:sldId id="705" r:id="rId9"/>
    <p:sldId id="703" r:id="rId10"/>
    <p:sldId id="706" r:id="rId11"/>
    <p:sldId id="708" r:id="rId12"/>
    <p:sldId id="695" r:id="rId13"/>
    <p:sldId id="709" r:id="rId14"/>
    <p:sldId id="710" r:id="rId15"/>
    <p:sldId id="696" r:id="rId16"/>
    <p:sldId id="698" r:id="rId17"/>
    <p:sldId id="711" r:id="rId18"/>
    <p:sldId id="713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CCF6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6" autoAdjust="0"/>
    <p:restoredTop sz="94660"/>
  </p:normalViewPr>
  <p:slideViewPr>
    <p:cSldViewPr snapToGrid="0">
      <p:cViewPr varScale="1">
        <p:scale>
          <a:sx n="72" d="100"/>
          <a:sy n="72" d="100"/>
        </p:scale>
        <p:origin x="54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3956CA4-39AA-41FA-B89F-16590A94FBE8}" type="doc">
      <dgm:prSet loTypeId="urn:microsoft.com/office/officeart/2005/8/layout/vProcess5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163BCB3F-285B-4B00-940D-193B00A12D02}">
      <dgm:prSet/>
      <dgm:spPr>
        <a:solidFill>
          <a:schemeClr val="accent2">
            <a:lumMod val="20000"/>
            <a:lumOff val="80000"/>
          </a:schemeClr>
        </a:solidFill>
        <a:ln>
          <a:solidFill>
            <a:schemeClr val="accent2">
              <a:lumMod val="75000"/>
            </a:schemeClr>
          </a:solidFill>
        </a:ln>
      </dgm:spPr>
      <dgm:t>
        <a:bodyPr/>
        <a:lstStyle/>
        <a:p>
          <a:r>
            <a:rPr lang="ru-RU" b="1" dirty="0">
              <a:solidFill>
                <a:schemeClr val="tx1"/>
              </a:solidFill>
              <a:latin typeface="Palatino Linotype" panose="02040502050505030304" pitchFamily="18" charset="0"/>
            </a:rPr>
            <a:t>Установление контакта, снижение тревоги</a:t>
          </a:r>
          <a:endParaRPr lang="ru-RU" dirty="0">
            <a:solidFill>
              <a:schemeClr val="tx1"/>
            </a:solidFill>
            <a:latin typeface="Palatino Linotype" panose="02040502050505030304" pitchFamily="18" charset="0"/>
          </a:endParaRPr>
        </a:p>
      </dgm:t>
    </dgm:pt>
    <dgm:pt modelId="{E0051495-6D4B-49F0-AD04-FDD6FCFA4DF0}" type="parTrans" cxnId="{388F15BC-14E6-4773-8F92-83DEDF64C21F}">
      <dgm:prSet/>
      <dgm:spPr/>
      <dgm:t>
        <a:bodyPr/>
        <a:lstStyle/>
        <a:p>
          <a:endParaRPr lang="ru-RU"/>
        </a:p>
      </dgm:t>
    </dgm:pt>
    <dgm:pt modelId="{6FC12563-3027-42EC-B274-9A965BF2AA3F}" type="sibTrans" cxnId="{388F15BC-14E6-4773-8F92-83DEDF64C21F}">
      <dgm:prSet/>
      <dgm:spPr/>
      <dgm:t>
        <a:bodyPr/>
        <a:lstStyle/>
        <a:p>
          <a:endParaRPr lang="ru-RU"/>
        </a:p>
      </dgm:t>
    </dgm:pt>
    <dgm:pt modelId="{3E9AD6ED-1681-4AAD-B848-2D4AC01E1A94}">
      <dgm:prSet/>
      <dgm:spPr>
        <a:solidFill>
          <a:schemeClr val="bg2"/>
        </a:solidFill>
        <a:ln>
          <a:solidFill>
            <a:schemeClr val="bg2">
              <a:lumMod val="25000"/>
            </a:schemeClr>
          </a:solidFill>
        </a:ln>
      </dgm:spPr>
      <dgm:t>
        <a:bodyPr/>
        <a:lstStyle/>
        <a:p>
          <a:r>
            <a:rPr lang="ru-RU" b="1" dirty="0">
              <a:solidFill>
                <a:schemeClr val="tx1"/>
              </a:solidFill>
              <a:latin typeface="Palatino Linotype" panose="02040502050505030304" pitchFamily="18" charset="0"/>
            </a:rPr>
            <a:t>Информационно-аналитический этап: обсуждение профиля класса</a:t>
          </a:r>
          <a:endParaRPr lang="ru-RU" dirty="0">
            <a:solidFill>
              <a:schemeClr val="tx1"/>
            </a:solidFill>
            <a:latin typeface="Palatino Linotype" panose="02040502050505030304" pitchFamily="18" charset="0"/>
          </a:endParaRPr>
        </a:p>
      </dgm:t>
    </dgm:pt>
    <dgm:pt modelId="{00AB4FE4-062D-4A40-B6D8-0B8F9F3736B6}" type="parTrans" cxnId="{48E8E228-F5C1-4502-A0D9-43C30CF61C98}">
      <dgm:prSet/>
      <dgm:spPr/>
      <dgm:t>
        <a:bodyPr/>
        <a:lstStyle/>
        <a:p>
          <a:endParaRPr lang="ru-RU"/>
        </a:p>
      </dgm:t>
    </dgm:pt>
    <dgm:pt modelId="{13E46F6C-8E8C-4272-954B-0A61EB3150E4}" type="sibTrans" cxnId="{48E8E228-F5C1-4502-A0D9-43C30CF61C98}">
      <dgm:prSet/>
      <dgm:spPr/>
      <dgm:t>
        <a:bodyPr/>
        <a:lstStyle/>
        <a:p>
          <a:endParaRPr lang="ru-RU"/>
        </a:p>
      </dgm:t>
    </dgm:pt>
    <dgm:pt modelId="{250E7AD6-95E3-4C53-9A89-B19F6D61E7A2}">
      <dgm:prSet/>
      <dgm:spPr>
        <a:solidFill>
          <a:schemeClr val="accent1">
            <a:lumMod val="40000"/>
            <a:lumOff val="60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ru-RU" b="1" dirty="0">
              <a:solidFill>
                <a:schemeClr val="tx1"/>
              </a:solidFill>
              <a:latin typeface="Palatino Linotype" panose="02040502050505030304" pitchFamily="18" charset="0"/>
            </a:rPr>
            <a:t>Этап общих рекомендаций (стратегия профилактической работы)</a:t>
          </a:r>
          <a:endParaRPr lang="ru-RU" dirty="0">
            <a:solidFill>
              <a:schemeClr val="tx1"/>
            </a:solidFill>
            <a:latin typeface="Palatino Linotype" panose="02040502050505030304" pitchFamily="18" charset="0"/>
          </a:endParaRPr>
        </a:p>
      </dgm:t>
    </dgm:pt>
    <dgm:pt modelId="{A54EC5D3-87DF-4574-8A84-DF4C9E03CEAF}" type="parTrans" cxnId="{21BD1273-93EC-42EC-956C-0C639787B2D4}">
      <dgm:prSet/>
      <dgm:spPr/>
      <dgm:t>
        <a:bodyPr/>
        <a:lstStyle/>
        <a:p>
          <a:endParaRPr lang="ru-RU"/>
        </a:p>
      </dgm:t>
    </dgm:pt>
    <dgm:pt modelId="{3F118A9B-D133-4F36-A3DC-7C250F44D669}" type="sibTrans" cxnId="{21BD1273-93EC-42EC-956C-0C639787B2D4}">
      <dgm:prSet/>
      <dgm:spPr/>
      <dgm:t>
        <a:bodyPr/>
        <a:lstStyle/>
        <a:p>
          <a:endParaRPr lang="ru-RU"/>
        </a:p>
      </dgm:t>
    </dgm:pt>
    <dgm:pt modelId="{87121AD9-A202-4854-B185-50321B140833}">
      <dgm:prSet/>
      <dgm:spPr>
        <a:solidFill>
          <a:srgbClr val="FCCCF6"/>
        </a:solidFill>
        <a:ln>
          <a:solidFill>
            <a:srgbClr val="7030A0"/>
          </a:solidFill>
        </a:ln>
      </dgm:spPr>
      <dgm:t>
        <a:bodyPr/>
        <a:lstStyle/>
        <a:p>
          <a:r>
            <a:rPr lang="ru-RU" b="1" dirty="0">
              <a:solidFill>
                <a:schemeClr val="tx1"/>
              </a:solidFill>
              <a:latin typeface="Palatino Linotype" panose="02040502050505030304" pitchFamily="18" charset="0"/>
            </a:rPr>
            <a:t>Составление совместного плана</a:t>
          </a:r>
          <a:endParaRPr lang="ru-RU" dirty="0">
            <a:solidFill>
              <a:schemeClr val="tx1"/>
            </a:solidFill>
            <a:latin typeface="Palatino Linotype" panose="02040502050505030304" pitchFamily="18" charset="0"/>
          </a:endParaRPr>
        </a:p>
      </dgm:t>
    </dgm:pt>
    <dgm:pt modelId="{C509CFD1-7219-454D-9F7A-8B356B819F92}" type="parTrans" cxnId="{790825E5-1B7F-427B-980C-A7A4FF803B10}">
      <dgm:prSet/>
      <dgm:spPr/>
      <dgm:t>
        <a:bodyPr/>
        <a:lstStyle/>
        <a:p>
          <a:endParaRPr lang="ru-RU"/>
        </a:p>
      </dgm:t>
    </dgm:pt>
    <dgm:pt modelId="{85CCF3E8-13EB-417E-BCD4-959AFCA30453}" type="sibTrans" cxnId="{790825E5-1B7F-427B-980C-A7A4FF803B10}">
      <dgm:prSet/>
      <dgm:spPr/>
      <dgm:t>
        <a:bodyPr/>
        <a:lstStyle/>
        <a:p>
          <a:endParaRPr lang="ru-RU"/>
        </a:p>
      </dgm:t>
    </dgm:pt>
    <dgm:pt modelId="{F0C871BC-4A1E-48BF-B94E-8BAE3272D889}">
      <dgm:prSet/>
      <dgm:spPr>
        <a:solidFill>
          <a:schemeClr val="accent6">
            <a:lumMod val="40000"/>
            <a:lumOff val="60000"/>
          </a:schemeClr>
        </a:solidFill>
        <a:ln>
          <a:solidFill>
            <a:srgbClr val="00B050"/>
          </a:solidFill>
        </a:ln>
      </dgm:spPr>
      <dgm:t>
        <a:bodyPr/>
        <a:lstStyle/>
        <a:p>
          <a:r>
            <a:rPr lang="ru-RU" b="1" dirty="0">
              <a:solidFill>
                <a:schemeClr val="tx1"/>
              </a:solidFill>
              <a:latin typeface="Palatino Linotype" panose="02040502050505030304" pitchFamily="18" charset="0"/>
            </a:rPr>
            <a:t>Заключительный этап: </a:t>
          </a:r>
          <a:r>
            <a:rPr lang="ru-RU" b="1" dirty="0" err="1">
              <a:solidFill>
                <a:schemeClr val="tx1"/>
              </a:solidFill>
              <a:latin typeface="Palatino Linotype" panose="02040502050505030304" pitchFamily="18" charset="0"/>
            </a:rPr>
            <a:t>резюмирование</a:t>
          </a:r>
          <a:r>
            <a:rPr lang="ru-RU" b="1" dirty="0">
              <a:solidFill>
                <a:schemeClr val="tx1"/>
              </a:solidFill>
              <a:latin typeface="Palatino Linotype" panose="02040502050505030304" pitchFamily="18" charset="0"/>
            </a:rPr>
            <a:t>, обратная связь, договоренности о сопровождении</a:t>
          </a:r>
          <a:endParaRPr lang="ru-RU" dirty="0">
            <a:solidFill>
              <a:schemeClr val="tx1"/>
            </a:solidFill>
            <a:latin typeface="Palatino Linotype" panose="02040502050505030304" pitchFamily="18" charset="0"/>
          </a:endParaRPr>
        </a:p>
      </dgm:t>
    </dgm:pt>
    <dgm:pt modelId="{5488F5F0-7006-4F91-B4B2-2579CC6E52CA}" type="parTrans" cxnId="{21AA8C27-03B1-4389-9276-939E8B343F44}">
      <dgm:prSet/>
      <dgm:spPr/>
      <dgm:t>
        <a:bodyPr/>
        <a:lstStyle/>
        <a:p>
          <a:endParaRPr lang="ru-RU"/>
        </a:p>
      </dgm:t>
    </dgm:pt>
    <dgm:pt modelId="{E51891C6-4046-42AB-8803-F93AD45FC7F2}" type="sibTrans" cxnId="{21AA8C27-03B1-4389-9276-939E8B343F44}">
      <dgm:prSet/>
      <dgm:spPr/>
      <dgm:t>
        <a:bodyPr/>
        <a:lstStyle/>
        <a:p>
          <a:endParaRPr lang="ru-RU"/>
        </a:p>
      </dgm:t>
    </dgm:pt>
    <dgm:pt modelId="{673CC291-B362-484F-AD15-71A69104C96D}" type="pres">
      <dgm:prSet presAssocID="{63956CA4-39AA-41FA-B89F-16590A94FBE8}" presName="outerComposite" presStyleCnt="0">
        <dgm:presLayoutVars>
          <dgm:chMax val="5"/>
          <dgm:dir/>
          <dgm:resizeHandles val="exact"/>
        </dgm:presLayoutVars>
      </dgm:prSet>
      <dgm:spPr/>
    </dgm:pt>
    <dgm:pt modelId="{33C246D3-E581-4472-8A01-7894999FEEF7}" type="pres">
      <dgm:prSet presAssocID="{63956CA4-39AA-41FA-B89F-16590A94FBE8}" presName="dummyMaxCanvas" presStyleCnt="0">
        <dgm:presLayoutVars/>
      </dgm:prSet>
      <dgm:spPr/>
    </dgm:pt>
    <dgm:pt modelId="{1072E566-E290-4C8B-AF2D-2AC1B5DA4BDA}" type="pres">
      <dgm:prSet presAssocID="{63956CA4-39AA-41FA-B89F-16590A94FBE8}" presName="FiveNodes_1" presStyleLbl="node1" presStyleIdx="0" presStyleCnt="5">
        <dgm:presLayoutVars>
          <dgm:bulletEnabled val="1"/>
        </dgm:presLayoutVars>
      </dgm:prSet>
      <dgm:spPr/>
    </dgm:pt>
    <dgm:pt modelId="{3856E4EF-194A-482B-8117-D3495E0DAABC}" type="pres">
      <dgm:prSet presAssocID="{63956CA4-39AA-41FA-B89F-16590A94FBE8}" presName="FiveNodes_2" presStyleLbl="node1" presStyleIdx="1" presStyleCnt="5">
        <dgm:presLayoutVars>
          <dgm:bulletEnabled val="1"/>
        </dgm:presLayoutVars>
      </dgm:prSet>
      <dgm:spPr/>
    </dgm:pt>
    <dgm:pt modelId="{CF458D7A-C8D1-4AAE-AE55-4F652D120192}" type="pres">
      <dgm:prSet presAssocID="{63956CA4-39AA-41FA-B89F-16590A94FBE8}" presName="FiveNodes_3" presStyleLbl="node1" presStyleIdx="2" presStyleCnt="5">
        <dgm:presLayoutVars>
          <dgm:bulletEnabled val="1"/>
        </dgm:presLayoutVars>
      </dgm:prSet>
      <dgm:spPr/>
    </dgm:pt>
    <dgm:pt modelId="{91ABC577-7A02-482D-9CAE-C2EB14913105}" type="pres">
      <dgm:prSet presAssocID="{63956CA4-39AA-41FA-B89F-16590A94FBE8}" presName="FiveNodes_4" presStyleLbl="node1" presStyleIdx="3" presStyleCnt="5">
        <dgm:presLayoutVars>
          <dgm:bulletEnabled val="1"/>
        </dgm:presLayoutVars>
      </dgm:prSet>
      <dgm:spPr/>
    </dgm:pt>
    <dgm:pt modelId="{5CB967E8-129E-47A9-8AAD-A85CD74C9403}" type="pres">
      <dgm:prSet presAssocID="{63956CA4-39AA-41FA-B89F-16590A94FBE8}" presName="FiveNodes_5" presStyleLbl="node1" presStyleIdx="4" presStyleCnt="5">
        <dgm:presLayoutVars>
          <dgm:bulletEnabled val="1"/>
        </dgm:presLayoutVars>
      </dgm:prSet>
      <dgm:spPr/>
    </dgm:pt>
    <dgm:pt modelId="{0053221C-54F0-4004-AA4D-B625B30DCA31}" type="pres">
      <dgm:prSet presAssocID="{63956CA4-39AA-41FA-B89F-16590A94FBE8}" presName="FiveConn_1-2" presStyleLbl="fgAccFollowNode1" presStyleIdx="0" presStyleCnt="4">
        <dgm:presLayoutVars>
          <dgm:bulletEnabled val="1"/>
        </dgm:presLayoutVars>
      </dgm:prSet>
      <dgm:spPr/>
    </dgm:pt>
    <dgm:pt modelId="{AB387D75-FAC3-41DC-9757-BBF9C352675C}" type="pres">
      <dgm:prSet presAssocID="{63956CA4-39AA-41FA-B89F-16590A94FBE8}" presName="FiveConn_2-3" presStyleLbl="fgAccFollowNode1" presStyleIdx="1" presStyleCnt="4">
        <dgm:presLayoutVars>
          <dgm:bulletEnabled val="1"/>
        </dgm:presLayoutVars>
      </dgm:prSet>
      <dgm:spPr/>
    </dgm:pt>
    <dgm:pt modelId="{60DFFB62-C7D4-4F5B-91D8-D875F283B922}" type="pres">
      <dgm:prSet presAssocID="{63956CA4-39AA-41FA-B89F-16590A94FBE8}" presName="FiveConn_3-4" presStyleLbl="fgAccFollowNode1" presStyleIdx="2" presStyleCnt="4">
        <dgm:presLayoutVars>
          <dgm:bulletEnabled val="1"/>
        </dgm:presLayoutVars>
      </dgm:prSet>
      <dgm:spPr/>
    </dgm:pt>
    <dgm:pt modelId="{D72A974A-8246-4560-A3DC-C50ED80D7566}" type="pres">
      <dgm:prSet presAssocID="{63956CA4-39AA-41FA-B89F-16590A94FBE8}" presName="FiveConn_4-5" presStyleLbl="fgAccFollowNode1" presStyleIdx="3" presStyleCnt="4">
        <dgm:presLayoutVars>
          <dgm:bulletEnabled val="1"/>
        </dgm:presLayoutVars>
      </dgm:prSet>
      <dgm:spPr/>
    </dgm:pt>
    <dgm:pt modelId="{3B3E3047-D744-459D-8EE6-F77DCDE1DF1E}" type="pres">
      <dgm:prSet presAssocID="{63956CA4-39AA-41FA-B89F-16590A94FBE8}" presName="FiveNodes_1_text" presStyleLbl="node1" presStyleIdx="4" presStyleCnt="5">
        <dgm:presLayoutVars>
          <dgm:bulletEnabled val="1"/>
        </dgm:presLayoutVars>
      </dgm:prSet>
      <dgm:spPr/>
    </dgm:pt>
    <dgm:pt modelId="{D6935F48-4B65-446A-8013-9F54059953E6}" type="pres">
      <dgm:prSet presAssocID="{63956CA4-39AA-41FA-B89F-16590A94FBE8}" presName="FiveNodes_2_text" presStyleLbl="node1" presStyleIdx="4" presStyleCnt="5">
        <dgm:presLayoutVars>
          <dgm:bulletEnabled val="1"/>
        </dgm:presLayoutVars>
      </dgm:prSet>
      <dgm:spPr/>
    </dgm:pt>
    <dgm:pt modelId="{D1D541CF-824A-4039-B7F1-02C565A9709E}" type="pres">
      <dgm:prSet presAssocID="{63956CA4-39AA-41FA-B89F-16590A94FBE8}" presName="FiveNodes_3_text" presStyleLbl="node1" presStyleIdx="4" presStyleCnt="5">
        <dgm:presLayoutVars>
          <dgm:bulletEnabled val="1"/>
        </dgm:presLayoutVars>
      </dgm:prSet>
      <dgm:spPr/>
    </dgm:pt>
    <dgm:pt modelId="{206011B8-CB30-4F01-B261-9B74F1DB7554}" type="pres">
      <dgm:prSet presAssocID="{63956CA4-39AA-41FA-B89F-16590A94FBE8}" presName="FiveNodes_4_text" presStyleLbl="node1" presStyleIdx="4" presStyleCnt="5">
        <dgm:presLayoutVars>
          <dgm:bulletEnabled val="1"/>
        </dgm:presLayoutVars>
      </dgm:prSet>
      <dgm:spPr/>
    </dgm:pt>
    <dgm:pt modelId="{BF7DF11F-D93E-4B1A-B83B-B56A58E6B60D}" type="pres">
      <dgm:prSet presAssocID="{63956CA4-39AA-41FA-B89F-16590A94FBE8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47A5AB0B-1469-4107-9D5E-509C5B59EC18}" type="presOf" srcId="{85CCF3E8-13EB-417E-BCD4-959AFCA30453}" destId="{D72A974A-8246-4560-A3DC-C50ED80D7566}" srcOrd="0" destOrd="0" presId="urn:microsoft.com/office/officeart/2005/8/layout/vProcess5"/>
    <dgm:cxn modelId="{00A7860D-6823-4588-BC78-5BAA5E1FF09E}" type="presOf" srcId="{3E9AD6ED-1681-4AAD-B848-2D4AC01E1A94}" destId="{D6935F48-4B65-446A-8013-9F54059953E6}" srcOrd="1" destOrd="0" presId="urn:microsoft.com/office/officeart/2005/8/layout/vProcess5"/>
    <dgm:cxn modelId="{A9881020-6DCA-4D28-970A-E1584564B738}" type="presOf" srcId="{163BCB3F-285B-4B00-940D-193B00A12D02}" destId="{1072E566-E290-4C8B-AF2D-2AC1B5DA4BDA}" srcOrd="0" destOrd="0" presId="urn:microsoft.com/office/officeart/2005/8/layout/vProcess5"/>
    <dgm:cxn modelId="{21AA8C27-03B1-4389-9276-939E8B343F44}" srcId="{63956CA4-39AA-41FA-B89F-16590A94FBE8}" destId="{F0C871BC-4A1E-48BF-B94E-8BAE3272D889}" srcOrd="4" destOrd="0" parTransId="{5488F5F0-7006-4F91-B4B2-2579CC6E52CA}" sibTransId="{E51891C6-4046-42AB-8803-F93AD45FC7F2}"/>
    <dgm:cxn modelId="{48E8E228-F5C1-4502-A0D9-43C30CF61C98}" srcId="{63956CA4-39AA-41FA-B89F-16590A94FBE8}" destId="{3E9AD6ED-1681-4AAD-B848-2D4AC01E1A94}" srcOrd="1" destOrd="0" parTransId="{00AB4FE4-062D-4A40-B6D8-0B8F9F3736B6}" sibTransId="{13E46F6C-8E8C-4272-954B-0A61EB3150E4}"/>
    <dgm:cxn modelId="{5A44172B-80C6-43A7-AE5E-AC3BD7940914}" type="presOf" srcId="{6FC12563-3027-42EC-B274-9A965BF2AA3F}" destId="{0053221C-54F0-4004-AA4D-B625B30DCA31}" srcOrd="0" destOrd="0" presId="urn:microsoft.com/office/officeart/2005/8/layout/vProcess5"/>
    <dgm:cxn modelId="{F7C15E5B-33BF-4C40-8C10-1B686458F2BB}" type="presOf" srcId="{250E7AD6-95E3-4C53-9A89-B19F6D61E7A2}" destId="{CF458D7A-C8D1-4AAE-AE55-4F652D120192}" srcOrd="0" destOrd="0" presId="urn:microsoft.com/office/officeart/2005/8/layout/vProcess5"/>
    <dgm:cxn modelId="{29A6825E-6956-4E89-9AFD-A0CDCF1D402F}" type="presOf" srcId="{63956CA4-39AA-41FA-B89F-16590A94FBE8}" destId="{673CC291-B362-484F-AD15-71A69104C96D}" srcOrd="0" destOrd="0" presId="urn:microsoft.com/office/officeart/2005/8/layout/vProcess5"/>
    <dgm:cxn modelId="{01909369-13C6-4266-8FA7-D0E0B5E5478B}" type="presOf" srcId="{87121AD9-A202-4854-B185-50321B140833}" destId="{91ABC577-7A02-482D-9CAE-C2EB14913105}" srcOrd="0" destOrd="0" presId="urn:microsoft.com/office/officeart/2005/8/layout/vProcess5"/>
    <dgm:cxn modelId="{B085286E-81B6-4B61-82A7-73201381DB06}" type="presOf" srcId="{3F118A9B-D133-4F36-A3DC-7C250F44D669}" destId="{60DFFB62-C7D4-4F5B-91D8-D875F283B922}" srcOrd="0" destOrd="0" presId="urn:microsoft.com/office/officeart/2005/8/layout/vProcess5"/>
    <dgm:cxn modelId="{21BD1273-93EC-42EC-956C-0C639787B2D4}" srcId="{63956CA4-39AA-41FA-B89F-16590A94FBE8}" destId="{250E7AD6-95E3-4C53-9A89-B19F6D61E7A2}" srcOrd="2" destOrd="0" parTransId="{A54EC5D3-87DF-4574-8A84-DF4C9E03CEAF}" sibTransId="{3F118A9B-D133-4F36-A3DC-7C250F44D669}"/>
    <dgm:cxn modelId="{A246D474-FFB8-4980-AD8F-F9F4C73D64B4}" type="presOf" srcId="{13E46F6C-8E8C-4272-954B-0A61EB3150E4}" destId="{AB387D75-FAC3-41DC-9757-BBF9C352675C}" srcOrd="0" destOrd="0" presId="urn:microsoft.com/office/officeart/2005/8/layout/vProcess5"/>
    <dgm:cxn modelId="{CCBC395A-3DE3-4B28-9B83-7D698796E59A}" type="presOf" srcId="{F0C871BC-4A1E-48BF-B94E-8BAE3272D889}" destId="{5CB967E8-129E-47A9-8AAD-A85CD74C9403}" srcOrd="0" destOrd="0" presId="urn:microsoft.com/office/officeart/2005/8/layout/vProcess5"/>
    <dgm:cxn modelId="{09FB5D85-7202-472F-93D5-DD37DB2A8E1D}" type="presOf" srcId="{3E9AD6ED-1681-4AAD-B848-2D4AC01E1A94}" destId="{3856E4EF-194A-482B-8117-D3495E0DAABC}" srcOrd="0" destOrd="0" presId="urn:microsoft.com/office/officeart/2005/8/layout/vProcess5"/>
    <dgm:cxn modelId="{25C23CB2-FA5F-4E83-A6C5-29B1986D9210}" type="presOf" srcId="{163BCB3F-285B-4B00-940D-193B00A12D02}" destId="{3B3E3047-D744-459D-8EE6-F77DCDE1DF1E}" srcOrd="1" destOrd="0" presId="urn:microsoft.com/office/officeart/2005/8/layout/vProcess5"/>
    <dgm:cxn modelId="{3879E7B5-2061-4531-8D18-5132B4CD185D}" type="presOf" srcId="{87121AD9-A202-4854-B185-50321B140833}" destId="{206011B8-CB30-4F01-B261-9B74F1DB7554}" srcOrd="1" destOrd="0" presId="urn:microsoft.com/office/officeart/2005/8/layout/vProcess5"/>
    <dgm:cxn modelId="{388F15BC-14E6-4773-8F92-83DEDF64C21F}" srcId="{63956CA4-39AA-41FA-B89F-16590A94FBE8}" destId="{163BCB3F-285B-4B00-940D-193B00A12D02}" srcOrd="0" destOrd="0" parTransId="{E0051495-6D4B-49F0-AD04-FDD6FCFA4DF0}" sibTransId="{6FC12563-3027-42EC-B274-9A965BF2AA3F}"/>
    <dgm:cxn modelId="{A8014EDE-9C15-456F-8F41-D598CC865DC8}" type="presOf" srcId="{F0C871BC-4A1E-48BF-B94E-8BAE3272D889}" destId="{BF7DF11F-D93E-4B1A-B83B-B56A58E6B60D}" srcOrd="1" destOrd="0" presId="urn:microsoft.com/office/officeart/2005/8/layout/vProcess5"/>
    <dgm:cxn modelId="{790825E5-1B7F-427B-980C-A7A4FF803B10}" srcId="{63956CA4-39AA-41FA-B89F-16590A94FBE8}" destId="{87121AD9-A202-4854-B185-50321B140833}" srcOrd="3" destOrd="0" parTransId="{C509CFD1-7219-454D-9F7A-8B356B819F92}" sibTransId="{85CCF3E8-13EB-417E-BCD4-959AFCA30453}"/>
    <dgm:cxn modelId="{A55159E7-5D94-43D7-A022-B9F47FC0A177}" type="presOf" srcId="{250E7AD6-95E3-4C53-9A89-B19F6D61E7A2}" destId="{D1D541CF-824A-4039-B7F1-02C565A9709E}" srcOrd="1" destOrd="0" presId="urn:microsoft.com/office/officeart/2005/8/layout/vProcess5"/>
    <dgm:cxn modelId="{9DC745E5-09C3-4691-B0EA-877D59A1A44A}" type="presParOf" srcId="{673CC291-B362-484F-AD15-71A69104C96D}" destId="{33C246D3-E581-4472-8A01-7894999FEEF7}" srcOrd="0" destOrd="0" presId="urn:microsoft.com/office/officeart/2005/8/layout/vProcess5"/>
    <dgm:cxn modelId="{08B06A03-22F6-4EC3-943A-E8B8B4E0F3E6}" type="presParOf" srcId="{673CC291-B362-484F-AD15-71A69104C96D}" destId="{1072E566-E290-4C8B-AF2D-2AC1B5DA4BDA}" srcOrd="1" destOrd="0" presId="urn:microsoft.com/office/officeart/2005/8/layout/vProcess5"/>
    <dgm:cxn modelId="{41F79C7D-2F88-4F3C-A56A-09240CFD8F3C}" type="presParOf" srcId="{673CC291-B362-484F-AD15-71A69104C96D}" destId="{3856E4EF-194A-482B-8117-D3495E0DAABC}" srcOrd="2" destOrd="0" presId="urn:microsoft.com/office/officeart/2005/8/layout/vProcess5"/>
    <dgm:cxn modelId="{B14DDCE8-F339-4E46-AFD2-E12D3B47DB73}" type="presParOf" srcId="{673CC291-B362-484F-AD15-71A69104C96D}" destId="{CF458D7A-C8D1-4AAE-AE55-4F652D120192}" srcOrd="3" destOrd="0" presId="urn:microsoft.com/office/officeart/2005/8/layout/vProcess5"/>
    <dgm:cxn modelId="{1F412BF0-BE39-49D4-A765-179A2AD707CF}" type="presParOf" srcId="{673CC291-B362-484F-AD15-71A69104C96D}" destId="{91ABC577-7A02-482D-9CAE-C2EB14913105}" srcOrd="4" destOrd="0" presId="urn:microsoft.com/office/officeart/2005/8/layout/vProcess5"/>
    <dgm:cxn modelId="{3C8939B4-8915-4C82-A7CE-77740A4DD16B}" type="presParOf" srcId="{673CC291-B362-484F-AD15-71A69104C96D}" destId="{5CB967E8-129E-47A9-8AAD-A85CD74C9403}" srcOrd="5" destOrd="0" presId="urn:microsoft.com/office/officeart/2005/8/layout/vProcess5"/>
    <dgm:cxn modelId="{1FD78466-27A9-4F4C-893C-91E7E5E2C330}" type="presParOf" srcId="{673CC291-B362-484F-AD15-71A69104C96D}" destId="{0053221C-54F0-4004-AA4D-B625B30DCA31}" srcOrd="6" destOrd="0" presId="urn:microsoft.com/office/officeart/2005/8/layout/vProcess5"/>
    <dgm:cxn modelId="{95B92332-F2B9-4E6B-8C20-4C8309088F3D}" type="presParOf" srcId="{673CC291-B362-484F-AD15-71A69104C96D}" destId="{AB387D75-FAC3-41DC-9757-BBF9C352675C}" srcOrd="7" destOrd="0" presId="urn:microsoft.com/office/officeart/2005/8/layout/vProcess5"/>
    <dgm:cxn modelId="{1014D0D3-BA19-4EF7-92D3-9F18A1BE765A}" type="presParOf" srcId="{673CC291-B362-484F-AD15-71A69104C96D}" destId="{60DFFB62-C7D4-4F5B-91D8-D875F283B922}" srcOrd="8" destOrd="0" presId="urn:microsoft.com/office/officeart/2005/8/layout/vProcess5"/>
    <dgm:cxn modelId="{AE35D114-104E-4E69-8109-E33506EF9E01}" type="presParOf" srcId="{673CC291-B362-484F-AD15-71A69104C96D}" destId="{D72A974A-8246-4560-A3DC-C50ED80D7566}" srcOrd="9" destOrd="0" presId="urn:microsoft.com/office/officeart/2005/8/layout/vProcess5"/>
    <dgm:cxn modelId="{AC91214E-AB51-4CEC-BC84-7B06B483BA2C}" type="presParOf" srcId="{673CC291-B362-484F-AD15-71A69104C96D}" destId="{3B3E3047-D744-459D-8EE6-F77DCDE1DF1E}" srcOrd="10" destOrd="0" presId="urn:microsoft.com/office/officeart/2005/8/layout/vProcess5"/>
    <dgm:cxn modelId="{842CA6BD-C485-4546-B0E0-5799FC6C4611}" type="presParOf" srcId="{673CC291-B362-484F-AD15-71A69104C96D}" destId="{D6935F48-4B65-446A-8013-9F54059953E6}" srcOrd="11" destOrd="0" presId="urn:microsoft.com/office/officeart/2005/8/layout/vProcess5"/>
    <dgm:cxn modelId="{548A5501-A483-49E2-91BA-8F2B879080F2}" type="presParOf" srcId="{673CC291-B362-484F-AD15-71A69104C96D}" destId="{D1D541CF-824A-4039-B7F1-02C565A9709E}" srcOrd="12" destOrd="0" presId="urn:microsoft.com/office/officeart/2005/8/layout/vProcess5"/>
    <dgm:cxn modelId="{D8EADB61-8B5B-4AC3-B142-0AA0BE7B0364}" type="presParOf" srcId="{673CC291-B362-484F-AD15-71A69104C96D}" destId="{206011B8-CB30-4F01-B261-9B74F1DB7554}" srcOrd="13" destOrd="0" presId="urn:microsoft.com/office/officeart/2005/8/layout/vProcess5"/>
    <dgm:cxn modelId="{38512ACA-6A32-4BEB-A987-A836153888E4}" type="presParOf" srcId="{673CC291-B362-484F-AD15-71A69104C96D}" destId="{BF7DF11F-D93E-4B1A-B83B-B56A58E6B60D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72E566-E290-4C8B-AF2D-2AC1B5DA4BDA}">
      <dsp:nvSpPr>
        <dsp:cNvPr id="0" name=""/>
        <dsp:cNvSpPr/>
      </dsp:nvSpPr>
      <dsp:spPr>
        <a:xfrm>
          <a:off x="0" y="0"/>
          <a:ext cx="8658696" cy="1005656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</a:schemeClr>
        </a:solidFill>
        <a:ln w="12700" cap="flat" cmpd="sng" algn="ctr">
          <a:solidFill>
            <a:schemeClr val="accent2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b="1" kern="1200" dirty="0">
              <a:solidFill>
                <a:schemeClr val="tx1"/>
              </a:solidFill>
              <a:latin typeface="Palatino Linotype" panose="02040502050505030304" pitchFamily="18" charset="0"/>
            </a:rPr>
            <a:t>Установление контакта, снижение тревоги</a:t>
          </a:r>
          <a:endParaRPr lang="ru-RU" sz="2200" kern="1200" dirty="0">
            <a:solidFill>
              <a:schemeClr val="tx1"/>
            </a:solidFill>
            <a:latin typeface="Palatino Linotype" panose="02040502050505030304" pitchFamily="18" charset="0"/>
          </a:endParaRPr>
        </a:p>
      </dsp:txBody>
      <dsp:txXfrm>
        <a:off x="29455" y="29455"/>
        <a:ext cx="7455851" cy="946746"/>
      </dsp:txXfrm>
    </dsp:sp>
    <dsp:sp modelId="{3856E4EF-194A-482B-8117-D3495E0DAABC}">
      <dsp:nvSpPr>
        <dsp:cNvPr id="0" name=""/>
        <dsp:cNvSpPr/>
      </dsp:nvSpPr>
      <dsp:spPr>
        <a:xfrm>
          <a:off x="646590" y="1145331"/>
          <a:ext cx="8658696" cy="1005656"/>
        </a:xfrm>
        <a:prstGeom prst="roundRect">
          <a:avLst>
            <a:gd name="adj" fmla="val 10000"/>
          </a:avLst>
        </a:prstGeom>
        <a:solidFill>
          <a:schemeClr val="bg2"/>
        </a:solidFill>
        <a:ln w="12700" cap="flat" cmpd="sng" algn="ctr">
          <a:solidFill>
            <a:schemeClr val="bg2">
              <a:lumMod val="2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b="1" kern="1200" dirty="0">
              <a:solidFill>
                <a:schemeClr val="tx1"/>
              </a:solidFill>
              <a:latin typeface="Palatino Linotype" panose="02040502050505030304" pitchFamily="18" charset="0"/>
            </a:rPr>
            <a:t>Информационно-аналитический этап: обсуждение профиля класса</a:t>
          </a:r>
          <a:endParaRPr lang="ru-RU" sz="2200" kern="1200" dirty="0">
            <a:solidFill>
              <a:schemeClr val="tx1"/>
            </a:solidFill>
            <a:latin typeface="Palatino Linotype" panose="02040502050505030304" pitchFamily="18" charset="0"/>
          </a:endParaRPr>
        </a:p>
      </dsp:txBody>
      <dsp:txXfrm>
        <a:off x="676045" y="1174786"/>
        <a:ext cx="7299518" cy="946746"/>
      </dsp:txXfrm>
    </dsp:sp>
    <dsp:sp modelId="{CF458D7A-C8D1-4AAE-AE55-4F652D120192}">
      <dsp:nvSpPr>
        <dsp:cNvPr id="0" name=""/>
        <dsp:cNvSpPr/>
      </dsp:nvSpPr>
      <dsp:spPr>
        <a:xfrm>
          <a:off x="1293181" y="2290663"/>
          <a:ext cx="8658696" cy="1005656"/>
        </a:xfrm>
        <a:prstGeom prst="roundRect">
          <a:avLst>
            <a:gd name="adj" fmla="val 10000"/>
          </a:avLst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accent1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b="1" kern="1200" dirty="0">
              <a:solidFill>
                <a:schemeClr val="tx1"/>
              </a:solidFill>
              <a:latin typeface="Palatino Linotype" panose="02040502050505030304" pitchFamily="18" charset="0"/>
            </a:rPr>
            <a:t>Этап общих рекомендаций (стратегия профилактической работы)</a:t>
          </a:r>
          <a:endParaRPr lang="ru-RU" sz="2200" kern="1200" dirty="0">
            <a:solidFill>
              <a:schemeClr val="tx1"/>
            </a:solidFill>
            <a:latin typeface="Palatino Linotype" panose="02040502050505030304" pitchFamily="18" charset="0"/>
          </a:endParaRPr>
        </a:p>
      </dsp:txBody>
      <dsp:txXfrm>
        <a:off x="1322636" y="2320118"/>
        <a:ext cx="7299518" cy="946746"/>
      </dsp:txXfrm>
    </dsp:sp>
    <dsp:sp modelId="{91ABC577-7A02-482D-9CAE-C2EB14913105}">
      <dsp:nvSpPr>
        <dsp:cNvPr id="0" name=""/>
        <dsp:cNvSpPr/>
      </dsp:nvSpPr>
      <dsp:spPr>
        <a:xfrm>
          <a:off x="1939772" y="3435994"/>
          <a:ext cx="8658696" cy="1005656"/>
        </a:xfrm>
        <a:prstGeom prst="roundRect">
          <a:avLst>
            <a:gd name="adj" fmla="val 10000"/>
          </a:avLst>
        </a:prstGeom>
        <a:solidFill>
          <a:srgbClr val="FCCCF6"/>
        </a:solidFill>
        <a:ln w="12700" cap="flat" cmpd="sng" algn="ctr">
          <a:solidFill>
            <a:srgbClr val="7030A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b="1" kern="1200" dirty="0">
              <a:solidFill>
                <a:schemeClr val="tx1"/>
              </a:solidFill>
              <a:latin typeface="Palatino Linotype" panose="02040502050505030304" pitchFamily="18" charset="0"/>
            </a:rPr>
            <a:t>Составление совместного плана</a:t>
          </a:r>
          <a:endParaRPr lang="ru-RU" sz="2200" kern="1200" dirty="0">
            <a:solidFill>
              <a:schemeClr val="tx1"/>
            </a:solidFill>
            <a:latin typeface="Palatino Linotype" panose="02040502050505030304" pitchFamily="18" charset="0"/>
          </a:endParaRPr>
        </a:p>
      </dsp:txBody>
      <dsp:txXfrm>
        <a:off x="1969227" y="3465449"/>
        <a:ext cx="7299518" cy="946746"/>
      </dsp:txXfrm>
    </dsp:sp>
    <dsp:sp modelId="{5CB967E8-129E-47A9-8AAD-A85CD74C9403}">
      <dsp:nvSpPr>
        <dsp:cNvPr id="0" name=""/>
        <dsp:cNvSpPr/>
      </dsp:nvSpPr>
      <dsp:spPr>
        <a:xfrm>
          <a:off x="2586363" y="4581326"/>
          <a:ext cx="8658696" cy="1005656"/>
        </a:xfrm>
        <a:prstGeom prst="roundRect">
          <a:avLst>
            <a:gd name="adj" fmla="val 10000"/>
          </a:avLst>
        </a:prstGeom>
        <a:solidFill>
          <a:schemeClr val="accent6">
            <a:lumMod val="40000"/>
            <a:lumOff val="60000"/>
          </a:schemeClr>
        </a:solidFill>
        <a:ln w="12700" cap="flat" cmpd="sng" algn="ctr">
          <a:solidFill>
            <a:srgbClr val="00B0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b="1" kern="1200" dirty="0">
              <a:solidFill>
                <a:schemeClr val="tx1"/>
              </a:solidFill>
              <a:latin typeface="Palatino Linotype" panose="02040502050505030304" pitchFamily="18" charset="0"/>
            </a:rPr>
            <a:t>Заключительный этап: </a:t>
          </a:r>
          <a:r>
            <a:rPr lang="ru-RU" sz="2200" b="1" kern="1200" dirty="0" err="1">
              <a:solidFill>
                <a:schemeClr val="tx1"/>
              </a:solidFill>
              <a:latin typeface="Palatino Linotype" panose="02040502050505030304" pitchFamily="18" charset="0"/>
            </a:rPr>
            <a:t>резюмирование</a:t>
          </a:r>
          <a:r>
            <a:rPr lang="ru-RU" sz="2200" b="1" kern="1200" dirty="0">
              <a:solidFill>
                <a:schemeClr val="tx1"/>
              </a:solidFill>
              <a:latin typeface="Palatino Linotype" panose="02040502050505030304" pitchFamily="18" charset="0"/>
            </a:rPr>
            <a:t>, обратная связь, договоренности о сопровождении</a:t>
          </a:r>
          <a:endParaRPr lang="ru-RU" sz="2200" kern="1200" dirty="0">
            <a:solidFill>
              <a:schemeClr val="tx1"/>
            </a:solidFill>
            <a:latin typeface="Palatino Linotype" panose="02040502050505030304" pitchFamily="18" charset="0"/>
          </a:endParaRPr>
        </a:p>
      </dsp:txBody>
      <dsp:txXfrm>
        <a:off x="2615818" y="4610781"/>
        <a:ext cx="7299518" cy="946746"/>
      </dsp:txXfrm>
    </dsp:sp>
    <dsp:sp modelId="{0053221C-54F0-4004-AA4D-B625B30DCA31}">
      <dsp:nvSpPr>
        <dsp:cNvPr id="0" name=""/>
        <dsp:cNvSpPr/>
      </dsp:nvSpPr>
      <dsp:spPr>
        <a:xfrm>
          <a:off x="8005019" y="734688"/>
          <a:ext cx="653677" cy="653677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900" kern="1200"/>
        </a:p>
      </dsp:txBody>
      <dsp:txXfrm>
        <a:off x="8152096" y="734688"/>
        <a:ext cx="359523" cy="491892"/>
      </dsp:txXfrm>
    </dsp:sp>
    <dsp:sp modelId="{AB387D75-FAC3-41DC-9757-BBF9C352675C}">
      <dsp:nvSpPr>
        <dsp:cNvPr id="0" name=""/>
        <dsp:cNvSpPr/>
      </dsp:nvSpPr>
      <dsp:spPr>
        <a:xfrm>
          <a:off x="8651610" y="1880019"/>
          <a:ext cx="653677" cy="653677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900" kern="1200"/>
        </a:p>
      </dsp:txBody>
      <dsp:txXfrm>
        <a:off x="8798687" y="1880019"/>
        <a:ext cx="359523" cy="491892"/>
      </dsp:txXfrm>
    </dsp:sp>
    <dsp:sp modelId="{60DFFB62-C7D4-4F5B-91D8-D875F283B922}">
      <dsp:nvSpPr>
        <dsp:cNvPr id="0" name=""/>
        <dsp:cNvSpPr/>
      </dsp:nvSpPr>
      <dsp:spPr>
        <a:xfrm>
          <a:off x="9298201" y="3008590"/>
          <a:ext cx="653677" cy="653677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900" kern="1200"/>
        </a:p>
      </dsp:txBody>
      <dsp:txXfrm>
        <a:off x="9445278" y="3008590"/>
        <a:ext cx="359523" cy="491892"/>
      </dsp:txXfrm>
    </dsp:sp>
    <dsp:sp modelId="{D72A974A-8246-4560-A3DC-C50ED80D7566}">
      <dsp:nvSpPr>
        <dsp:cNvPr id="0" name=""/>
        <dsp:cNvSpPr/>
      </dsp:nvSpPr>
      <dsp:spPr>
        <a:xfrm>
          <a:off x="9944792" y="4165095"/>
          <a:ext cx="653677" cy="653677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900" kern="1200"/>
        </a:p>
      </dsp:txBody>
      <dsp:txXfrm>
        <a:off x="10091869" y="4165095"/>
        <a:ext cx="359523" cy="4918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C78F9-5F67-4CB2-8EE9-5E7D6D12EB5C}" type="datetimeFigureOut">
              <a:rPr lang="ru-RU" smtClean="0"/>
              <a:pPr/>
              <a:t>07.10.2026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0B7B6-909C-4269-89F9-0326688F66C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960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C78F9-5F67-4CB2-8EE9-5E7D6D12EB5C}" type="datetimeFigureOut">
              <a:rPr lang="ru-RU" smtClean="0"/>
              <a:pPr/>
              <a:t>07.10.2026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0B7B6-909C-4269-89F9-0326688F66C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351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2" y="1709741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2" y="4589466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C78F9-5F67-4CB2-8EE9-5E7D6D12EB5C}" type="datetimeFigureOut">
              <a:rPr lang="ru-RU" smtClean="0"/>
              <a:pPr/>
              <a:t>07.10.2026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0B7B6-909C-4269-89F9-0326688F66C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59429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C78F9-5F67-4CB2-8EE9-5E7D6D12EB5C}" type="datetimeFigureOut">
              <a:rPr lang="ru-RU" smtClean="0"/>
              <a:pPr/>
              <a:t>07.10.2026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0B7B6-909C-4269-89F9-0326688F66C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06249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365128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90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90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C78F9-5F67-4CB2-8EE9-5E7D6D12EB5C}" type="datetimeFigureOut">
              <a:rPr lang="ru-RU" smtClean="0"/>
              <a:pPr/>
              <a:t>07.10.2026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0B7B6-909C-4269-89F9-0326688F66C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1616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C78F9-5F67-4CB2-8EE9-5E7D6D12EB5C}" type="datetimeFigureOut">
              <a:rPr lang="ru-RU" smtClean="0"/>
              <a:pPr/>
              <a:t>07.10.2026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0B7B6-909C-4269-89F9-0326688F66C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1979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C78F9-5F67-4CB2-8EE9-5E7D6D12EB5C}" type="datetimeFigureOut">
              <a:rPr lang="ru-RU" smtClean="0"/>
              <a:pPr/>
              <a:t>07.10.2026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0B7B6-909C-4269-89F9-0326688F66C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16159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8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C78F9-5F67-4CB2-8EE9-5E7D6D12EB5C}" type="datetimeFigureOut">
              <a:rPr lang="ru-RU" smtClean="0"/>
              <a:pPr/>
              <a:t>07.10.2026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0B7B6-909C-4269-89F9-0326688F66C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5293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8"/>
            <a:ext cx="6172201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C78F9-5F67-4CB2-8EE9-5E7D6D12EB5C}" type="datetimeFigureOut">
              <a:rPr lang="ru-RU" smtClean="0"/>
              <a:pPr/>
              <a:t>07.10.2026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0B7B6-909C-4269-89F9-0326688F66C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65312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C78F9-5F67-4CB2-8EE9-5E7D6D12EB5C}" type="datetimeFigureOut">
              <a:rPr lang="ru-RU" smtClean="0"/>
              <a:pPr/>
              <a:t>07.10.2026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0B7B6-909C-4269-89F9-0326688F66C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40124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C78F9-5F67-4CB2-8EE9-5E7D6D12EB5C}" type="datetimeFigureOut">
              <a:rPr lang="ru-RU" smtClean="0"/>
              <a:pPr/>
              <a:t>07.10.2026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0B7B6-909C-4269-89F9-0326688F66C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66987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9E64E-F956-4E05-97E3-18482868B055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B98C7-34CB-43D0-BA82-2A08F3D63B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89764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9E64E-F956-4E05-97E3-18482868B055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B98C7-34CB-43D0-BA82-2A08F3D63B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39045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9E64E-F956-4E05-97E3-18482868B055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B98C7-34CB-43D0-BA82-2A08F3D63B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37092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9E64E-F956-4E05-97E3-18482868B055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B98C7-34CB-43D0-BA82-2A08F3D63B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99990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9E64E-F956-4E05-97E3-18482868B055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B98C7-34CB-43D0-BA82-2A08F3D63B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93220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9E64E-F956-4E05-97E3-18482868B055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B98C7-34CB-43D0-BA82-2A08F3D63B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998457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9E64E-F956-4E05-97E3-18482868B055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B98C7-34CB-43D0-BA82-2A08F3D63B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4707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9E64E-F956-4E05-97E3-18482868B055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B98C7-34CB-43D0-BA82-2A08F3D63B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84771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9E64E-F956-4E05-97E3-18482868B055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B98C7-34CB-43D0-BA82-2A08F3D63B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36144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9E64E-F956-4E05-97E3-18482868B055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B98C7-34CB-43D0-BA82-2A08F3D63B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31504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9E64E-F956-4E05-97E3-18482868B055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B98C7-34CB-43D0-BA82-2A08F3D63B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19475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1" y="36512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1" y="6356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CC78F9-5F67-4CB2-8EE9-5E7D6D12EB5C}" type="datetimeFigureOut">
              <a:rPr lang="ru-RU" smtClean="0"/>
              <a:pPr/>
              <a:t>07.10.2026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1" y="635635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56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B0B7B6-909C-4269-89F9-0326688F66C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2512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A9E64E-F956-4E05-97E3-18482868B055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9B98C7-34CB-43D0-BA82-2A08F3D63B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1037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81390" y="238132"/>
            <a:ext cx="48686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В помощь педагогу-психологу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6609" y="1226917"/>
            <a:ext cx="1142749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152543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Работа с результатами ЕМ СПТ: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консультирование обучающихся, родителей, педагогов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all" spc="0" normalizeH="0" baseline="0" noProof="0" dirty="0">
                <a:ln>
                  <a:noFill/>
                </a:ln>
                <a:solidFill>
                  <a:srgbClr val="152543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часть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152543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9606" y="169475"/>
            <a:ext cx="46826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Цифровые технологии профилактики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рисков взросления «ПИФИЯ»</a:t>
            </a: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237067" y="887160"/>
            <a:ext cx="11706577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4221" y="105414"/>
            <a:ext cx="1183555" cy="111957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645793"/>
            <a:ext cx="12192000" cy="4212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6643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9725" y="260649"/>
            <a:ext cx="11450971" cy="64807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>
                <a:solidFill>
                  <a:srgbClr val="C0000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Этапы работы с результатами СПТ – многоэтапный процесс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5637" y="1182933"/>
            <a:ext cx="11245060" cy="5217867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Проверка достоверности данных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Количественный и качественный анализ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Выделение целевых групп: с высочайшим и высоким риском, латентную группу риска, группу с высокой резистентностью</a:t>
            </a:r>
          </a:p>
          <a:p>
            <a:pPr marL="0" indent="0">
              <a:spcBef>
                <a:spcPts val="0"/>
              </a:spcBef>
              <a:buNone/>
            </a:pPr>
            <a:endParaRPr lang="ru-RU" b="1" dirty="0">
              <a:latin typeface="Palatino Linotype" panose="0204050205050503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Углубленная диагностика и консультации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Корректировка плана профилактических мероприятий, разработка программ сопровождения</a:t>
            </a:r>
          </a:p>
          <a:p>
            <a:pPr marL="0" indent="0">
              <a:spcBef>
                <a:spcPts val="0"/>
              </a:spcBef>
              <a:buNone/>
            </a:pPr>
            <a:endParaRPr lang="ru-RU" b="1" dirty="0">
              <a:latin typeface="Palatino Linotype" panose="0204050205050503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b="1" dirty="0">
                <a:solidFill>
                  <a:srgbClr val="C0000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Информирование педколлектива, консультирование родителей и обучающихся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Мониторинг и оценка эффективности</a:t>
            </a:r>
          </a:p>
        </p:txBody>
      </p:sp>
    </p:spTree>
    <p:extLst>
      <p:ext uri="{BB962C8B-B14F-4D97-AF65-F5344CB8AC3E}">
        <p14:creationId xmlns:p14="http://schemas.microsoft.com/office/powerpoint/2010/main" val="22262551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47528" y="260649"/>
            <a:ext cx="8856984" cy="648072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rgbClr val="C0000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Философия использования результатов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5637" y="1182933"/>
            <a:ext cx="11245060" cy="5586983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sz="2400" b="1" dirty="0">
                <a:solidFill>
                  <a:srgbClr val="C0000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СПТ - скрининговая процедура (массовая экспресс‑диагностика) процедура: она не ставит «диагнозов», не приводит к дисциплинарным воздействиям. </a:t>
            </a:r>
          </a:p>
          <a:p>
            <a:pPr marL="0" indent="0" algn="just">
              <a:spcBef>
                <a:spcPts val="0"/>
              </a:spcBef>
              <a:buNone/>
            </a:pPr>
            <a:endParaRPr lang="ru-RU" sz="2400" b="1" dirty="0">
              <a:solidFill>
                <a:srgbClr val="C00000"/>
              </a:solidFill>
              <a:latin typeface="Palatino Linotype" panose="020405020505050303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ru-RU" sz="24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СПТ выявляет дефициты ресурсов и группы риска для своевременной коррекции профилактической работы.</a:t>
            </a:r>
          </a:p>
          <a:p>
            <a:pPr marL="0" indent="0" algn="just">
              <a:spcBef>
                <a:spcPts val="0"/>
              </a:spcBef>
              <a:buNone/>
            </a:pPr>
            <a:endParaRPr lang="ru-RU" sz="2400" b="1" dirty="0">
              <a:solidFill>
                <a:srgbClr val="C00000"/>
              </a:solidFill>
              <a:latin typeface="Palatino Linotype" panose="020405020505050303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ru-RU" sz="2400" b="1" dirty="0">
                <a:solidFill>
                  <a:srgbClr val="C0000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Результаты ЕМ СПТ следует рассматривать как ВОЗМОЖНОСТЬ для обсуждений, прояснений, в конечном итоге формирования единого профилактического пространства образовательной организации.</a:t>
            </a:r>
          </a:p>
          <a:p>
            <a:pPr marL="0" indent="0" algn="just">
              <a:spcBef>
                <a:spcPts val="0"/>
              </a:spcBef>
              <a:buNone/>
            </a:pPr>
            <a:endParaRPr lang="ru-RU" sz="2400" b="1" dirty="0">
              <a:latin typeface="Palatino Linotype" panose="020405020505050303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ru-RU" sz="24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Использование в консультировании РЕСУРСНОГО ПОДХОДА помогает изменить рамку «обсуждения проблемы» на рамку «решения задачи», что снижает напряжение и тревогу, переводит диалог в конструктивное русло.</a:t>
            </a:r>
          </a:p>
        </p:txBody>
      </p:sp>
    </p:spTree>
    <p:extLst>
      <p:ext uri="{BB962C8B-B14F-4D97-AF65-F5344CB8AC3E}">
        <p14:creationId xmlns:p14="http://schemas.microsoft.com/office/powerpoint/2010/main" val="4964755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47528" y="260649"/>
            <a:ext cx="8856984" cy="648072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rgbClr val="C0000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Структура консультации педагогов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20579085-81DA-49FD-AABC-DB6C4A3C512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5094466"/>
              </p:ext>
            </p:extLst>
          </p:nvPr>
        </p:nvGraphicFramePr>
        <p:xfrm>
          <a:off x="415637" y="1182933"/>
          <a:ext cx="11245060" cy="55869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153902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47528" y="260649"/>
            <a:ext cx="8856984" cy="64807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>
                <a:solidFill>
                  <a:srgbClr val="C0000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Консультация по результатам ЕМ СПТ классного руководителя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5637" y="1182933"/>
            <a:ext cx="6706616" cy="558698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2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Классный руководитель — ключевая фигура в профилактической работе.</a:t>
            </a:r>
          </a:p>
          <a:p>
            <a:pPr marL="0" indent="0" algn="just">
              <a:buNone/>
            </a:pPr>
            <a:r>
              <a:rPr lang="ru-RU" sz="22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КР видит ребенка каждый день, знает динамику отношений в классе, замечает изменения в поведении. </a:t>
            </a:r>
          </a:p>
          <a:p>
            <a:pPr marL="0" indent="0" algn="just">
              <a:buNone/>
            </a:pPr>
            <a:r>
              <a:rPr lang="ru-RU" sz="22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Консультировать КР часто бывает сложнее всего: результаты могут звучать пугающе, непонятно, что с ними делать, и страшно «навредить». </a:t>
            </a:r>
          </a:p>
          <a:p>
            <a:pPr marL="0" indent="0" algn="just">
              <a:buNone/>
            </a:pPr>
            <a:endParaRPr lang="ru-RU" sz="2200" b="1" dirty="0">
              <a:latin typeface="Palatino Linotype" panose="020405020505050303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ru-RU" sz="2200" b="1" dirty="0">
                <a:solidFill>
                  <a:srgbClr val="C0000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Задачи психолога: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200" b="1" dirty="0">
                <a:solidFill>
                  <a:srgbClr val="C0000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- перевести данные (результаты ЕМ СПТ) в понятные, безопасные и конкретные действия;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200" b="1" dirty="0">
                <a:solidFill>
                  <a:srgbClr val="C0000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- при обсуждении ориентироваться на состояние учителя</a:t>
            </a:r>
          </a:p>
          <a:p>
            <a:pPr marL="0" indent="0" algn="just">
              <a:buNone/>
            </a:pPr>
            <a:endParaRPr lang="ru-RU" sz="2200" b="1" dirty="0">
              <a:latin typeface="Palatino Linotype" panose="0204050205050503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6A0E791-679E-4120-B883-09E4F3EA66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2981" y="1275127"/>
            <a:ext cx="4429386" cy="4362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433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47528" y="260649"/>
            <a:ext cx="8856984" cy="64807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>
                <a:solidFill>
                  <a:srgbClr val="C0000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Консультация по результатам ЕМ СПТ классного руководителя</a:t>
            </a:r>
          </a:p>
        </p:txBody>
      </p:sp>
      <p:sp>
        <p:nvSpPr>
          <p:cNvPr id="9" name="Объект 8">
            <a:extLst>
              <a:ext uri="{FF2B5EF4-FFF2-40B4-BE49-F238E27FC236}">
                <a16:creationId xmlns:a16="http://schemas.microsoft.com/office/drawing/2014/main" id="{29274860-EE7B-49BD-8E8E-9F3211221D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9783" y="1308683"/>
            <a:ext cx="11157358" cy="4868280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2400" b="1" dirty="0">
                <a:solidFill>
                  <a:srgbClr val="C00000"/>
                </a:solidFill>
                <a:latin typeface="Palatino Linotype" panose="02040502050505030304" pitchFamily="18" charset="0"/>
              </a:rPr>
              <a:t>Этап установления контакта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2200" dirty="0">
                <a:latin typeface="Palatino Linotype" panose="02040502050505030304" pitchFamily="18" charset="0"/>
              </a:rPr>
              <a:t>Создать ощущение безопасности 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2200" dirty="0">
                <a:latin typeface="Palatino Linotype" panose="02040502050505030304" pitchFamily="18" charset="0"/>
              </a:rPr>
              <a:t>Обозначить рамки работы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2200" dirty="0">
                <a:latin typeface="Palatino Linotype" panose="02040502050505030304" pitchFamily="18" charset="0"/>
              </a:rPr>
              <a:t>Снизить тревогу 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2200" dirty="0">
                <a:latin typeface="Palatino Linotype" panose="02040502050505030304" pitchFamily="18" charset="0"/>
              </a:rPr>
              <a:t>Подчеркнуть позицию партнерства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2200" dirty="0">
                <a:latin typeface="Palatino Linotype" panose="02040502050505030304" pitchFamily="18" charset="0"/>
              </a:rPr>
              <a:t>Стабилизировать состояние (при необходимости)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ru-RU" sz="2200" dirty="0">
              <a:latin typeface="Palatino Linotype" panose="0204050205050503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ru-RU" sz="2200" dirty="0">
              <a:latin typeface="Palatino Linotype" panose="0204050205050503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200" b="1" dirty="0">
                <a:latin typeface="Palatino Linotype" panose="02040502050505030304" pitchFamily="18" charset="0"/>
              </a:rPr>
              <a:t>Используемые техники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2200" b="1" dirty="0">
                <a:latin typeface="Palatino Linotype" panose="02040502050505030304" pitchFamily="18" charset="0"/>
              </a:rPr>
              <a:t>Техника малого разговора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2200" b="1" dirty="0">
                <a:latin typeface="Palatino Linotype" panose="02040502050505030304" pitchFamily="18" charset="0"/>
              </a:rPr>
              <a:t>Открытая поза и умеренная синхронизация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2200" b="1" dirty="0">
                <a:latin typeface="Palatino Linotype" panose="02040502050505030304" pitchFamily="18" charset="0"/>
              </a:rPr>
              <a:t>Зрительный контакт без давления.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2200" b="1" dirty="0">
                <a:latin typeface="Palatino Linotype" panose="02040502050505030304" pitchFamily="18" charset="0"/>
              </a:rPr>
              <a:t>Спокойный темп, ровный тон (если учитель напряжён, чуть замедлите речь).</a:t>
            </a:r>
            <a:endParaRPr lang="ru-RU" sz="2400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43276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47528" y="260649"/>
            <a:ext cx="8856984" cy="64807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>
                <a:solidFill>
                  <a:srgbClr val="C0000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Консультация по результатам ЕМ СПТ классного руководителя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7171" y="1182933"/>
            <a:ext cx="11333526" cy="558698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2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Главное, что нужно объяснить классному руководителю - что он имеет право знать, а что - нет.</a:t>
            </a:r>
          </a:p>
          <a:p>
            <a:pPr marL="0" indent="0" algn="just">
              <a:buNone/>
            </a:pPr>
            <a:endParaRPr lang="ru-RU" sz="2200" b="1" dirty="0">
              <a:latin typeface="Palatino Linotype" panose="0204050205050503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200" b="1" dirty="0">
                <a:solidFill>
                  <a:srgbClr val="C0000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Классному руководителю предоставляются только обобщённые (статистические) результаты по классу: профиль класса по факторам риска и защиты, количество обучающихся в разных группах. </a:t>
            </a:r>
          </a:p>
          <a:p>
            <a:pPr marL="0" indent="0" algn="just">
              <a:buNone/>
            </a:pPr>
            <a:endParaRPr lang="ru-RU" sz="2200" b="1" dirty="0">
              <a:latin typeface="Palatino Linotype" panose="0204050205050503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200" b="1" dirty="0">
                <a:solidFill>
                  <a:srgbClr val="C0000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Персональные результаты (баллы, шкалы, итоговая категория конкретного ученика) — только у педагога-психолога. </a:t>
            </a:r>
          </a:p>
          <a:p>
            <a:pPr marL="0" indent="0" algn="just">
              <a:buNone/>
            </a:pPr>
            <a:endParaRPr lang="ru-RU" sz="2200" b="1" dirty="0">
              <a:latin typeface="Palatino Linotype" panose="0204050205050503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2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Психолог передаёт классному руководителю не сырые данные, а педагогические рекомендации — что делать, как поддерживать, на что обращать внимание. </a:t>
            </a:r>
          </a:p>
          <a:p>
            <a:pPr marL="0" indent="0" algn="just">
              <a:buNone/>
            </a:pPr>
            <a:endParaRPr lang="ru-RU" sz="2200" b="1" dirty="0">
              <a:latin typeface="Palatino Linotype" panose="0204050205050503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62370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47528" y="260649"/>
            <a:ext cx="8856984" cy="64807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>
                <a:solidFill>
                  <a:srgbClr val="C0000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Этап установления контакта:</a:t>
            </a:r>
            <a:br>
              <a:rPr lang="ru-RU" sz="3200" b="1" dirty="0">
                <a:solidFill>
                  <a:srgbClr val="C0000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solidFill>
                  <a:srgbClr val="C0000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 снижение тревоги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5637" y="1182933"/>
            <a:ext cx="11245060" cy="5586983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sz="24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Начните «с плюсов» и того, что успокаивает.</a:t>
            </a:r>
          </a:p>
          <a:p>
            <a:pPr marL="0" indent="0" algn="just">
              <a:spcBef>
                <a:spcPts val="0"/>
              </a:spcBef>
              <a:buNone/>
            </a:pPr>
            <a:endParaRPr lang="ru-RU" sz="2400" b="1" dirty="0">
              <a:latin typeface="Palatino Linotype" panose="020405020505050303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ru-RU" sz="22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«Мы получили результаты по классу. Результаты психологических тестов – это не оценки за контрольную работу: дети растут, в ситуации учебного напряжения, они испытывают определенное давление, поэтому показатели тестов могут быть высокими, низкими, в рамках условной «нормы». Если показатели выше или ниже «нормы», это не значит, что у вас "трудные дети" или что-то не так с вашей работой.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2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Это как «карта местности», которая показывает, где в классе больше напряжения, а где есть ресурс. Давайте вместе посмотрим, что это значит и что реально можно сделать».</a:t>
            </a:r>
          </a:p>
          <a:p>
            <a:pPr marL="0" indent="0" algn="just">
              <a:spcBef>
                <a:spcPts val="0"/>
              </a:spcBef>
              <a:buNone/>
            </a:pPr>
            <a:endParaRPr lang="ru-RU" sz="2400" b="1" i="1" dirty="0">
              <a:latin typeface="Palatino Linotype" panose="020405020505050303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ru-RU" sz="2400" b="1" dirty="0">
                <a:solidFill>
                  <a:srgbClr val="C0000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Кратко объясните:</a:t>
            </a: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24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что измеряет методика (факторы риска и факторы защиты);</a:t>
            </a: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24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что означают группы (низкая, высокая, высочайшая вероятность);</a:t>
            </a: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24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что персональные данные вы не раскрываете, но даёте рекомендации по конкретным детям, которым нужна поддержка.</a:t>
            </a:r>
          </a:p>
          <a:p>
            <a:pPr marL="0" indent="0" algn="just">
              <a:buNone/>
            </a:pPr>
            <a:endParaRPr lang="ru-RU" sz="2200" b="1" dirty="0">
              <a:latin typeface="Palatino Linotype" panose="0204050205050503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97450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47528" y="260648"/>
            <a:ext cx="8856984" cy="771197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>
                <a:solidFill>
                  <a:srgbClr val="C0000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Информационно-аналитический этап: обсуждение профиля класса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5636" y="1182933"/>
            <a:ext cx="11438007" cy="5586983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sz="2400" b="1" dirty="0">
                <a:solidFill>
                  <a:srgbClr val="C0000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Покажите классному руководителю обобщенный профиль класса: </a:t>
            </a: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2400" b="1" dirty="0">
                <a:solidFill>
                  <a:srgbClr val="C0000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какие факторы риска выражены сильнее</a:t>
            </a: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2400" b="1" dirty="0">
                <a:solidFill>
                  <a:srgbClr val="C0000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какие факторы защиты снижены </a:t>
            </a:r>
            <a:endParaRPr lang="ru-RU" sz="2400" b="1" dirty="0">
              <a:latin typeface="Palatino Linotype" panose="020405020505050303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ru-RU" sz="24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Сравните результаты с наблюдениями классного руководителя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4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Для этого:</a:t>
            </a:r>
          </a:p>
          <a:p>
            <a:pPr algn="just">
              <a:spcBef>
                <a:spcPts val="0"/>
              </a:spcBef>
              <a:buFontTx/>
              <a:buChar char="-"/>
            </a:pPr>
            <a:r>
              <a:rPr lang="ru-RU" sz="24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задавайте уточняющие вопросы</a:t>
            </a:r>
          </a:p>
          <a:p>
            <a:pPr algn="just">
              <a:spcBef>
                <a:spcPts val="0"/>
              </a:spcBef>
              <a:buFontTx/>
              <a:buChar char="-"/>
            </a:pPr>
            <a:r>
              <a:rPr lang="ru-RU" sz="24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попросите аргументировать, кто из подопечных его беспокоит больше всего и почему</a:t>
            </a:r>
          </a:p>
          <a:p>
            <a:pPr algn="just">
              <a:spcBef>
                <a:spcPts val="0"/>
              </a:spcBef>
              <a:buFontTx/>
              <a:buChar char="-"/>
            </a:pPr>
            <a:r>
              <a:rPr lang="ru-RU" sz="24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помните о том, что СПТ – это скрининг, консультируя, собираете уточняющую информацию</a:t>
            </a:r>
          </a:p>
          <a:p>
            <a:pPr algn="just">
              <a:spcBef>
                <a:spcPts val="0"/>
              </a:spcBef>
              <a:buFontTx/>
              <a:buChar char="-"/>
            </a:pPr>
            <a:r>
              <a:rPr lang="ru-RU" sz="24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не возражайте, старайтесь находить и подчеркивать сходство в позициях</a:t>
            </a:r>
          </a:p>
          <a:p>
            <a:pPr algn="just">
              <a:spcBef>
                <a:spcPts val="0"/>
              </a:spcBef>
              <a:buFontTx/>
              <a:buChar char="-"/>
            </a:pPr>
            <a:r>
              <a:rPr lang="ru-RU" sz="24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при категорическом несогласии, предложите провести уточняющую диагностику (наблюдение, проективные тесты)</a:t>
            </a:r>
          </a:p>
          <a:p>
            <a:pPr algn="just">
              <a:spcBef>
                <a:spcPts val="0"/>
              </a:spcBef>
              <a:buFontTx/>
              <a:buChar char="-"/>
            </a:pPr>
            <a:r>
              <a:rPr lang="ru-RU" sz="24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назначьте дату повторной встречи (не ранее, чем через 2 недели)</a:t>
            </a:r>
          </a:p>
          <a:p>
            <a:pPr algn="just">
              <a:spcBef>
                <a:spcPts val="0"/>
              </a:spcBef>
              <a:buFontTx/>
              <a:buChar char="-"/>
            </a:pPr>
            <a:r>
              <a:rPr lang="ru-RU" sz="24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помните о сопротивлении и информационном метаболизме  </a:t>
            </a:r>
          </a:p>
          <a:p>
            <a:pPr marL="0" indent="0" algn="just">
              <a:spcBef>
                <a:spcPts val="0"/>
              </a:spcBef>
              <a:buNone/>
            </a:pPr>
            <a:endParaRPr lang="ru-RU" sz="2400" b="1" dirty="0">
              <a:latin typeface="Palatino Linotype" panose="020405020505050303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endParaRPr lang="ru-RU" sz="2200" b="1" dirty="0">
              <a:latin typeface="Palatino Linotype" panose="0204050205050503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89182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47528" y="260648"/>
            <a:ext cx="8856984" cy="771197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>
                <a:solidFill>
                  <a:srgbClr val="C0000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Информационно-аналитический этап: обсуждение профиля класса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5636" y="1182933"/>
            <a:ext cx="11438007" cy="5586983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sz="2400" b="1" u="sng" dirty="0">
                <a:solidFill>
                  <a:srgbClr val="C0000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Вопросы, которые помогают классному руководителю включиться</a:t>
            </a:r>
            <a:r>
              <a:rPr lang="ru-RU" sz="24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 algn="just">
              <a:spcBef>
                <a:spcPts val="0"/>
              </a:spcBef>
              <a:buNone/>
            </a:pPr>
            <a:endParaRPr lang="ru-RU" sz="2400" b="1" dirty="0">
              <a:latin typeface="Palatino Linotype" panose="020405020505050303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ru-RU" sz="24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«Как вы оцениваете атмосферу в классе? Есть ли заметное расслоение, разделение на группы, конфликты между группами?»</a:t>
            </a:r>
          </a:p>
          <a:p>
            <a:pPr marL="0" indent="0" algn="just">
              <a:spcBef>
                <a:spcPts val="0"/>
              </a:spcBef>
              <a:buNone/>
            </a:pPr>
            <a:endParaRPr lang="ru-RU" sz="2400" b="1" dirty="0">
              <a:latin typeface="Palatino Linotype" panose="020405020505050303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ru-RU" sz="24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«Кто из ребят, по вашим наблюдениям, чаще бывает в изоляции или, наоборот, в центре негативного внимания?»</a:t>
            </a:r>
          </a:p>
          <a:p>
            <a:pPr marL="0" indent="0" algn="just">
              <a:spcBef>
                <a:spcPts val="0"/>
              </a:spcBef>
              <a:buNone/>
            </a:pPr>
            <a:endParaRPr lang="ru-RU" sz="2400" b="1" dirty="0">
              <a:latin typeface="Palatino Linotype" panose="020405020505050303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ru-RU" sz="24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«Как родители включены в школьную жизнь? С кем сложно, с кем - легко?»</a:t>
            </a:r>
          </a:p>
          <a:p>
            <a:pPr marL="0" indent="0" algn="just">
              <a:spcBef>
                <a:spcPts val="0"/>
              </a:spcBef>
              <a:buNone/>
            </a:pPr>
            <a:endParaRPr lang="ru-RU" sz="2400" b="1" dirty="0">
              <a:latin typeface="Palatino Linotype" panose="020405020505050303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ru-RU" sz="24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«Есть ли ученики, чьё поведение или состояние в последнее время вас настораживает (вызывает беспокойство)? В чем это проявляется?»</a:t>
            </a:r>
          </a:p>
          <a:p>
            <a:pPr marL="0" indent="0" algn="just">
              <a:spcBef>
                <a:spcPts val="0"/>
              </a:spcBef>
              <a:buNone/>
            </a:pPr>
            <a:endParaRPr lang="ru-RU" sz="2400" b="1" dirty="0">
              <a:latin typeface="Palatino Linotype" panose="020405020505050303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ru-RU" sz="2400" b="1" dirty="0">
                <a:solidFill>
                  <a:srgbClr val="C0000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Сопоставление данных СПТ и наблюдений классного руководителя — основа для точного планирования</a:t>
            </a:r>
            <a:r>
              <a:rPr lang="ru-RU" sz="24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 algn="just">
              <a:spcBef>
                <a:spcPts val="0"/>
              </a:spcBef>
              <a:buNone/>
            </a:pPr>
            <a:endParaRPr lang="ru-RU" sz="2200" b="1" dirty="0">
              <a:latin typeface="Palatino Linotype" panose="0204050205050503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4261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14153" y="260648"/>
            <a:ext cx="10299469" cy="836631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srgbClr val="C0000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Мифы о «Благополучной семье» и «хорошем ребенке»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5637" y="1182933"/>
            <a:ext cx="11380124" cy="5414419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20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Учитель смотрит на ребенка как ученика, часто не видит в нем «человека», может судить о нем очень субъективно. К тому же наше сознание мифологизировано.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0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Самые распространенные Мифы в педагогической среде, мешающие профилактической работе – Миф о Благополучной семье и Миф о Хорошем ребенке.</a:t>
            </a:r>
          </a:p>
          <a:p>
            <a:pPr marL="0" indent="0">
              <a:spcBef>
                <a:spcPts val="0"/>
              </a:spcBef>
              <a:buNone/>
            </a:pPr>
            <a:endParaRPr lang="ru-RU" sz="2000" b="1" dirty="0">
              <a:latin typeface="Palatino Linotype" panose="0204050205050503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000" b="1" dirty="0">
                <a:solidFill>
                  <a:srgbClr val="C0000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Критерии «благополучной семьи»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20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Оба родителя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20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Родители работают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20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Есть материальный достаток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20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Родители много и охотно идут на контакт со специалистами (образование, здравоохранение и </a:t>
            </a:r>
            <a:r>
              <a:rPr lang="ru-RU" sz="2000" b="1" dirty="0" err="1">
                <a:latin typeface="Palatino Linotype" panose="02040502050505030304" pitchFamily="18" charset="0"/>
                <a:cs typeface="Times New Roman" panose="02020603050405020304" pitchFamily="18" charset="0"/>
              </a:rPr>
              <a:t>тд</a:t>
            </a:r>
            <a:r>
              <a:rPr lang="ru-RU" sz="20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>
              <a:spcBef>
                <a:spcPts val="0"/>
              </a:spcBef>
              <a:buNone/>
            </a:pPr>
            <a:endParaRPr lang="ru-RU" sz="2000" b="1" dirty="0">
              <a:latin typeface="Palatino Linotype" panose="0204050205050503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000" b="1" dirty="0">
                <a:solidFill>
                  <a:srgbClr val="C0000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Критерии «хорошего  (благополучного) ребенка»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20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Высокая или удовлетворительная успеваемость в школе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20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Регулярное посещение занятий, в том числе дополнительных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20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Участие в школьных мероприятиях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2000" b="1" dirty="0" err="1">
                <a:latin typeface="Palatino Linotype" panose="02040502050505030304" pitchFamily="18" charset="0"/>
                <a:cs typeface="Times New Roman" panose="02020603050405020304" pitchFamily="18" charset="0"/>
              </a:rPr>
              <a:t>Неконфликтность</a:t>
            </a:r>
            <a:r>
              <a:rPr lang="ru-RU" sz="20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 («удобность», безотказность)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000" b="1" dirty="0">
                <a:solidFill>
                  <a:srgbClr val="C0000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В основе этих мифов лежит «эффект фасада» и «черно-белое мышление» (то есть когнитивное искажение по А. Беку) у специалистов.</a:t>
            </a:r>
          </a:p>
          <a:p>
            <a:pPr marL="0" indent="0">
              <a:buNone/>
            </a:pPr>
            <a:endParaRPr lang="ru-RU" sz="2000" b="1" dirty="0">
              <a:latin typeface="Palatino Linotype" panose="0204050205050503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30783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47528" y="260648"/>
            <a:ext cx="8856984" cy="771197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>
                <a:solidFill>
                  <a:srgbClr val="C0000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Этап общих рекомендаций (стратегия профилактической работы)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5637" y="1182933"/>
            <a:ext cx="11245060" cy="5586983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sz="24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Общие рекомендации по направлениям, в зависимости от того, какие факторы в классе выражены сильнее.</a:t>
            </a:r>
          </a:p>
          <a:p>
            <a:pPr marL="0" indent="0" algn="just">
              <a:spcBef>
                <a:spcPts val="0"/>
              </a:spcBef>
              <a:buNone/>
            </a:pPr>
            <a:endParaRPr lang="ru-RU" sz="2400" b="1" dirty="0">
              <a:latin typeface="Palatino Linotype" panose="020405020505050303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ru-RU" sz="2400" b="1" u="sng" dirty="0">
                <a:solidFill>
                  <a:srgbClr val="C0000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если повышена «подверженность влиянию группы»</a:t>
            </a: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24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Классные часы и дискуссии: «Умей сказать нет», «Могу ли я принять решение, отличное от группы?», «Как отстоять своё мнение?». </a:t>
            </a: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24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Просмотр и обсуждение фильмов, где показано столкновение ценностей и группового давления («Чучело», «Повелитель мух»). </a:t>
            </a: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24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Вовлечение ребят из зоны риска в </a:t>
            </a:r>
            <a:r>
              <a:rPr lang="ru-RU" sz="2400" b="1" dirty="0" err="1">
                <a:latin typeface="Palatino Linotype" panose="02040502050505030304" pitchFamily="18" charset="0"/>
                <a:cs typeface="Times New Roman" panose="02020603050405020304" pitchFamily="18" charset="0"/>
              </a:rPr>
              <a:t>просоциальную</a:t>
            </a:r>
            <a:r>
              <a:rPr lang="ru-RU" sz="24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 активность — проекты, </a:t>
            </a:r>
            <a:r>
              <a:rPr lang="ru-RU" sz="2400" b="1" dirty="0" err="1">
                <a:latin typeface="Palatino Linotype" panose="02040502050505030304" pitchFamily="18" charset="0"/>
                <a:cs typeface="Times New Roman" panose="02020603050405020304" pitchFamily="18" charset="0"/>
              </a:rPr>
              <a:t>волонтёрство</a:t>
            </a:r>
            <a:r>
              <a:rPr lang="ru-RU" sz="24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, «Движение первых». </a:t>
            </a:r>
          </a:p>
          <a:p>
            <a:pPr marL="0" indent="0" algn="just">
              <a:spcBef>
                <a:spcPts val="0"/>
              </a:spcBef>
              <a:buNone/>
            </a:pPr>
            <a:endParaRPr lang="ru-RU" sz="2400" b="1" dirty="0">
              <a:latin typeface="Palatino Linotype" panose="020405020505050303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ru-RU" sz="2400" b="1" u="sng" dirty="0">
                <a:solidFill>
                  <a:srgbClr val="C0000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если снижено «принятие родителями»</a:t>
            </a: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24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Индивидуальные беседы с родителями (не о результатах СПТ, а об ресурсах и особенностях ребёнка и его потребностях).</a:t>
            </a: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24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Родительские собрания на темы детско-родительских отношений, без упоминания тестирования. </a:t>
            </a:r>
          </a:p>
          <a:p>
            <a:pPr marL="0" indent="0" algn="just">
              <a:spcBef>
                <a:spcPts val="0"/>
              </a:spcBef>
              <a:buNone/>
            </a:pPr>
            <a:endParaRPr lang="ru-RU" sz="2400" b="1" dirty="0">
              <a:latin typeface="Palatino Linotype" panose="020405020505050303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endParaRPr lang="ru-RU" sz="2400" b="1" dirty="0">
              <a:latin typeface="Palatino Linotype" panose="020405020505050303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endParaRPr lang="ru-RU" sz="2200" b="1" dirty="0">
              <a:latin typeface="Palatino Linotype" panose="0204050205050503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53519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47528" y="260648"/>
            <a:ext cx="8856984" cy="771197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>
                <a:solidFill>
                  <a:srgbClr val="C0000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Этап общих рекомендаций (стратегия профилактической работы)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5637" y="1182933"/>
            <a:ext cx="11245060" cy="5586983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sz="24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Общие рекомендации по направлениям, в зависимости от того, какие факторы в классе выражены сильнее.</a:t>
            </a:r>
          </a:p>
          <a:p>
            <a:pPr marL="0" indent="0" algn="just">
              <a:spcBef>
                <a:spcPts val="0"/>
              </a:spcBef>
              <a:buNone/>
            </a:pPr>
            <a:endParaRPr lang="ru-RU" sz="2400" b="1" dirty="0">
              <a:latin typeface="Palatino Linotype" panose="020405020505050303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ru-RU" sz="2400" b="1" u="sng" dirty="0">
                <a:solidFill>
                  <a:srgbClr val="C0000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если снижено «принятие одноклассниками»</a:t>
            </a: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24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Задания на </a:t>
            </a:r>
            <a:r>
              <a:rPr lang="ru-RU" sz="2400" b="1" dirty="0" err="1">
                <a:latin typeface="Palatino Linotype" panose="02040502050505030304" pitchFamily="18" charset="0"/>
                <a:cs typeface="Times New Roman" panose="02020603050405020304" pitchFamily="18" charset="0"/>
              </a:rPr>
              <a:t>командообразование</a:t>
            </a:r>
            <a:r>
              <a:rPr lang="ru-RU" sz="24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, сплочение, групповая работа на уроках, распределение ролей так, чтобы каждый был включён.</a:t>
            </a: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24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Восстановительные (медиативные) технологии при конфликтах. </a:t>
            </a:r>
          </a:p>
          <a:p>
            <a:pPr marL="0" indent="0" algn="just">
              <a:spcBef>
                <a:spcPts val="0"/>
              </a:spcBef>
              <a:buNone/>
            </a:pPr>
            <a:endParaRPr lang="ru-RU" sz="2400" b="1" dirty="0">
              <a:latin typeface="Palatino Linotype" panose="020405020505050303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ru-RU" sz="2400" b="1" u="sng" dirty="0">
                <a:solidFill>
                  <a:srgbClr val="C0000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если повышена «тревожность» или снижен «самоконтроль поведения»</a:t>
            </a:r>
            <a:endParaRPr lang="ru-RU" sz="2400" b="1" dirty="0">
              <a:latin typeface="Palatino Linotype" panose="0204050205050503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24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Поддерживающая обратная связь при ответах, снижение градуса критики.</a:t>
            </a: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24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Чёткие, предсказуемые правила и структура — это снижает тревогу.</a:t>
            </a:r>
          </a:p>
          <a:p>
            <a:pPr marL="0" indent="0" algn="just">
              <a:spcBef>
                <a:spcPts val="0"/>
              </a:spcBef>
              <a:buNone/>
            </a:pPr>
            <a:endParaRPr lang="ru-RU" sz="2400" b="1" dirty="0">
              <a:latin typeface="Palatino Linotype" panose="020405020505050303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ru-RU" sz="2400" b="1" dirty="0">
                <a:solidFill>
                  <a:srgbClr val="C0000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При высокой тревожности направление к психологу для дополнительной диагностики (тревога как симптом психологического неблагополучия)</a:t>
            </a:r>
            <a:endParaRPr lang="ru-RU" sz="2400" b="1" dirty="0">
              <a:latin typeface="Palatino Linotype" panose="020405020505050303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endParaRPr lang="ru-RU" sz="2400" b="1" dirty="0">
              <a:latin typeface="Palatino Linotype" panose="020405020505050303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endParaRPr lang="ru-RU" sz="2400" b="1" dirty="0">
              <a:latin typeface="Palatino Linotype" panose="020405020505050303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endParaRPr lang="ru-RU" sz="2200" b="1" dirty="0">
              <a:latin typeface="Palatino Linotype" panose="0204050205050503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16330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7709" y="240222"/>
            <a:ext cx="10299469" cy="836631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srgbClr val="C0000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Этап составления совместного плана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EFF1A678-646A-4C01-B7A8-60BE93FD284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08196339"/>
              </p:ext>
            </p:extLst>
          </p:nvPr>
        </p:nvGraphicFramePr>
        <p:xfrm>
          <a:off x="553673" y="1535184"/>
          <a:ext cx="10863744" cy="390927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42640">
                  <a:extLst>
                    <a:ext uri="{9D8B030D-6E8A-4147-A177-3AD203B41FA5}">
                      <a16:colId xmlns:a16="http://schemas.microsoft.com/office/drawing/2014/main" val="4022068701"/>
                    </a:ext>
                  </a:extLst>
                </a:gridCol>
                <a:gridCol w="3960704">
                  <a:extLst>
                    <a:ext uri="{9D8B030D-6E8A-4147-A177-3AD203B41FA5}">
                      <a16:colId xmlns:a16="http://schemas.microsoft.com/office/drawing/2014/main" val="2668267517"/>
                    </a:ext>
                  </a:extLst>
                </a:gridCol>
                <a:gridCol w="3784000">
                  <a:extLst>
                    <a:ext uri="{9D8B030D-6E8A-4147-A177-3AD203B41FA5}">
                      <a16:colId xmlns:a16="http://schemas.microsoft.com/office/drawing/2014/main" val="2564201953"/>
                    </a:ext>
                  </a:extLst>
                </a:gridCol>
                <a:gridCol w="1476400">
                  <a:extLst>
                    <a:ext uri="{9D8B030D-6E8A-4147-A177-3AD203B41FA5}">
                      <a16:colId xmlns:a16="http://schemas.microsoft.com/office/drawing/2014/main" val="168443093"/>
                    </a:ext>
                  </a:extLst>
                </a:gridCol>
              </a:tblGrid>
              <a:tr h="91590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Кто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Классный руководитель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Педагог-психолог</a:t>
                      </a:r>
                      <a:endParaRPr lang="ru-RU" sz="2400">
                        <a:solidFill>
                          <a:schemeClr val="tx1"/>
                        </a:solidFill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Сроки</a:t>
                      </a:r>
                      <a:endParaRPr lang="ru-RU" sz="2400">
                        <a:solidFill>
                          <a:schemeClr val="tx1"/>
                        </a:solidFill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8484325"/>
                  </a:ext>
                </a:extLst>
              </a:tr>
              <a:tr h="1874188">
                <a:tc rowSpan="2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Мероприятия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 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Наблюдение за динамикой поведения, вовлечение в классную активность,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Углубленная диагностика учеников из группы высокого риска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Ноябрь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7438799"/>
                  </a:ext>
                </a:extLst>
              </a:tr>
              <a:tr h="1119181">
                <a:tc vMerge="1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 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классные часы по темам группы/самоконтроля</a:t>
                      </a:r>
                      <a:endParaRPr lang="ru-RU" sz="2400">
                        <a:solidFill>
                          <a:schemeClr val="tx1"/>
                        </a:solidFill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индивидуальные консультации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Ноябрь – декабрь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1531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3033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14153" y="260648"/>
            <a:ext cx="10299469" cy="836631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srgbClr val="C0000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Заключительный этап: </a:t>
            </a:r>
            <a:r>
              <a:rPr lang="ru-RU" sz="2800" b="1" dirty="0" err="1">
                <a:solidFill>
                  <a:srgbClr val="C0000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резюмирование</a:t>
            </a:r>
            <a:r>
              <a:rPr lang="ru-RU" sz="2800" b="1" dirty="0">
                <a:solidFill>
                  <a:srgbClr val="C0000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, обратная связь, договоренности о сопровождении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5637" y="1182933"/>
            <a:ext cx="11380124" cy="5217867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24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Подвести итоги встречи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24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Что было самым важным/ ценным в разговоре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24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Подчеркиваем сходство, выражаем надежду на дальнейшую совместную работу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24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Договариваемся о периодичности встреч, о следующей встрече </a:t>
            </a:r>
          </a:p>
          <a:p>
            <a:pPr>
              <a:buFontTx/>
              <a:buChar char="-"/>
            </a:pPr>
            <a:endParaRPr lang="ru-RU" sz="2000" b="1" dirty="0">
              <a:latin typeface="Palatino Linotype" panose="0204050205050503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400" b="1" u="sng" dirty="0">
                <a:solidFill>
                  <a:srgbClr val="C0000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Этап сопровождения — как не бросить классного руководителя одного</a:t>
            </a:r>
          </a:p>
          <a:p>
            <a:pPr marL="0" indent="0">
              <a:spcBef>
                <a:spcPts val="0"/>
              </a:spcBef>
              <a:buNone/>
            </a:pPr>
            <a:endParaRPr lang="ru-RU" sz="2400" b="1" dirty="0">
              <a:solidFill>
                <a:srgbClr val="C00000"/>
              </a:solidFill>
              <a:latin typeface="Palatino Linotype" panose="0204050205050503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4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Договоритесь о периодичности встреч: не реже раза в месяц для обмена наблюдениями и корректировки плана. </a:t>
            </a:r>
          </a:p>
          <a:p>
            <a:pPr marL="0" indent="0">
              <a:spcBef>
                <a:spcPts val="0"/>
              </a:spcBef>
              <a:buNone/>
            </a:pPr>
            <a:endParaRPr lang="ru-RU" sz="2400" b="1" dirty="0">
              <a:latin typeface="Palatino Linotype" panose="0204050205050503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400" b="1" dirty="0">
                <a:solidFill>
                  <a:srgbClr val="C0000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Классный руководитель должен знать, что может прийти к вам в любой момент, если заметит что-то тревожное, — и это не «жалоба», а часть совместной работы. </a:t>
            </a:r>
          </a:p>
          <a:p>
            <a:pPr marL="0" indent="0">
              <a:buNone/>
            </a:pPr>
            <a:endParaRPr lang="ru-RU" sz="2000" b="1" dirty="0">
              <a:latin typeface="Palatino Linotype" panose="0204050205050503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63927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14153" y="260648"/>
            <a:ext cx="10299469" cy="836631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srgbClr val="C0000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Самые частые вопросы и опасения классного руководителя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5637" y="1182933"/>
            <a:ext cx="11380124" cy="5528260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sz="2000" b="1" dirty="0">
                <a:solidFill>
                  <a:srgbClr val="C0000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Вопрос: «Что говорить родителям?»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0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Только то, что связано с особенностями ребёнка и рекомендациями по поддержке — без упоминания СПТ, баллов, факторов. Если родитель сам спрашивает о результатах тестирования - направляйте к психологу. </a:t>
            </a:r>
          </a:p>
          <a:p>
            <a:pPr marL="0" indent="0" algn="just">
              <a:spcBef>
                <a:spcPts val="0"/>
              </a:spcBef>
              <a:buNone/>
            </a:pPr>
            <a:endParaRPr lang="ru-RU" sz="2000" b="1" dirty="0">
              <a:solidFill>
                <a:srgbClr val="C00000"/>
              </a:solidFill>
              <a:latin typeface="Palatino Linotype" panose="020405020505050303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ru-RU" sz="2000" b="1" dirty="0">
                <a:solidFill>
                  <a:srgbClr val="C0000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Вопрос: «Я не психолог, как я могу помочь?»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0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Ваша задача - не терапия (или коррекция), а создание поддерживающей среды: вовлечение, наблюдение, безопасная атмосфера, своевременное обращение к специалисту. Этого достаточно и это очень много. </a:t>
            </a:r>
          </a:p>
          <a:p>
            <a:pPr marL="0" indent="0" algn="just">
              <a:spcBef>
                <a:spcPts val="0"/>
              </a:spcBef>
              <a:buNone/>
            </a:pPr>
            <a:endParaRPr lang="ru-RU" sz="2000" b="1" dirty="0">
              <a:latin typeface="Palatino Linotype" panose="020405020505050303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ru-RU" sz="2000" b="1" dirty="0">
                <a:solidFill>
                  <a:srgbClr val="C0000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Вопрос «Ребёнок «ведёт себя нормально», зачем что-то делать?»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0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СПТ показывает вероятность, а не факт. Но даже при внешнем благополучии снижение факторов защиты — это зона уязвимости, которая может проявиться при стрессе. Работа направлена на укрепление ресурсов, а не на «исправление». </a:t>
            </a:r>
          </a:p>
          <a:p>
            <a:pPr marL="0" indent="0">
              <a:spcBef>
                <a:spcPts val="0"/>
              </a:spcBef>
              <a:buNone/>
            </a:pPr>
            <a:endParaRPr lang="ru-RU" sz="2000" b="1" dirty="0">
              <a:solidFill>
                <a:srgbClr val="C00000"/>
              </a:solidFill>
              <a:latin typeface="Palatino Linotype" panose="0204050205050503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000" b="1" dirty="0">
                <a:solidFill>
                  <a:srgbClr val="C0000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Опасение: «Я боюсь сказать что-то не то и сделать хуже».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0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Не обсуждайте результаты теста. Не используйте слова «группа риска», «риск», «тест показал». Опирайтесь на наблюдения: «Я заметил(а), что в последнее время…» — и предлагайте поддержку. </a:t>
            </a:r>
          </a:p>
        </p:txBody>
      </p:sp>
    </p:spTree>
    <p:extLst>
      <p:ext uri="{BB962C8B-B14F-4D97-AF65-F5344CB8AC3E}">
        <p14:creationId xmlns:p14="http://schemas.microsoft.com/office/powerpoint/2010/main" val="4787147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EF01EF-4AD6-42DF-94E8-B1C4DE32BC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8"/>
            <a:ext cx="10515600" cy="792553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rgbClr val="C00000"/>
                </a:solidFill>
                <a:latin typeface="Palatino Linotype" panose="02040502050505030304" pitchFamily="18" charset="0"/>
              </a:rPr>
              <a:t>Шпаргалка для классного руководителя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45CB680-7049-4CEF-BD3A-027963FDA2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7229" y="1825625"/>
            <a:ext cx="5432572" cy="4351338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2000" b="1" u="sng" dirty="0">
                <a:solidFill>
                  <a:srgbClr val="C00000"/>
                </a:solidFill>
                <a:latin typeface="Palatino Linotype" panose="02040502050505030304" pitchFamily="18" charset="0"/>
              </a:rPr>
              <a:t>Можно: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2000" b="1" dirty="0">
                <a:latin typeface="Palatino Linotype" panose="02040502050505030304" pitchFamily="18" charset="0"/>
              </a:rPr>
              <a:t>Наблюдать за поведением, отношениями, эмоциональным состоянием.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2000" b="1" dirty="0">
                <a:latin typeface="Palatino Linotype" panose="02040502050505030304" pitchFamily="18" charset="0"/>
              </a:rPr>
              <a:t>Создавать условия для включения каждого в жизнь класса.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2000" b="1" dirty="0">
                <a:latin typeface="Palatino Linotype" panose="02040502050505030304" pitchFamily="18" charset="0"/>
              </a:rPr>
              <a:t>Проводить классные часы, дискуссии, проектную работу.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2000" b="1" dirty="0">
                <a:latin typeface="Palatino Linotype" panose="02040502050505030304" pitchFamily="18" charset="0"/>
              </a:rPr>
              <a:t>Обсуждать с родителями особенности и динамику обучения ребенка (без результатов СПТ).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2000" b="1" dirty="0">
                <a:latin typeface="Palatino Linotype" panose="02040502050505030304" pitchFamily="18" charset="0"/>
              </a:rPr>
              <a:t>Обращаться к психологу при настораживающих сигналах.</a:t>
            </a:r>
          </a:p>
          <a:p>
            <a:endParaRPr lang="ru-RU" sz="1800" dirty="0">
              <a:latin typeface="Palatino Linotype" panose="02040502050505030304" pitchFamily="18" charset="0"/>
            </a:endParaRP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228617E-82D9-42D1-B903-F4A6FA19694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2000" b="1" u="sng" dirty="0">
                <a:solidFill>
                  <a:srgbClr val="C00000"/>
                </a:solidFill>
                <a:latin typeface="Palatino Linotype" panose="02040502050505030304" pitchFamily="18" charset="0"/>
              </a:rPr>
              <a:t>Нельзя: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2000" b="1" dirty="0">
                <a:solidFill>
                  <a:srgbClr val="002060"/>
                </a:solidFill>
                <a:latin typeface="Palatino Linotype" panose="02040502050505030304" pitchFamily="18" charset="0"/>
              </a:rPr>
              <a:t>Знать и обсуждать персональные результаты СПТ (баллы, шкалы, категории).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2000" b="1" dirty="0">
                <a:solidFill>
                  <a:srgbClr val="002060"/>
                </a:solidFill>
                <a:latin typeface="Palatino Linotype" panose="02040502050505030304" pitchFamily="18" charset="0"/>
              </a:rPr>
              <a:t>Использовать результаты для наказания, давления, публичного обсуждения.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2000" b="1" dirty="0">
                <a:solidFill>
                  <a:srgbClr val="002060"/>
                </a:solidFill>
                <a:latin typeface="Palatino Linotype" panose="02040502050505030304" pitchFamily="18" charset="0"/>
              </a:rPr>
              <a:t>Ставить диагнозы или делать выводы о зависимости.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2000" b="1" dirty="0">
                <a:solidFill>
                  <a:srgbClr val="002060"/>
                </a:solidFill>
                <a:latin typeface="Palatino Linotype" panose="02040502050505030304" pitchFamily="18" charset="0"/>
              </a:rPr>
              <a:t>Рассказывать классу или другим ученикам, кто «в группе риска»</a:t>
            </a:r>
            <a:r>
              <a:rPr lang="ru-RU" sz="2000" dirty="0">
                <a:latin typeface="Palatino Linotype" panose="0204050205050503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49163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2607</TotalTime>
  <Words>1638</Words>
  <Application>Microsoft Office PowerPoint</Application>
  <PresentationFormat>Широкоэкранный</PresentationFormat>
  <Paragraphs>184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17</vt:i4>
      </vt:variant>
    </vt:vector>
  </HeadingPairs>
  <TitlesOfParts>
    <vt:vector size="24" baseType="lpstr">
      <vt:lpstr>Arial</vt:lpstr>
      <vt:lpstr>Calibri</vt:lpstr>
      <vt:lpstr>Calibri Light</vt:lpstr>
      <vt:lpstr>Palatino Linotype</vt:lpstr>
      <vt:lpstr>Wingdings</vt:lpstr>
      <vt:lpstr>Office Theme</vt:lpstr>
      <vt:lpstr>Тема Office</vt:lpstr>
      <vt:lpstr>Презентация PowerPoint</vt:lpstr>
      <vt:lpstr>Этапы работы с результатами СПТ – многоэтапный процесс</vt:lpstr>
      <vt:lpstr>Философия использования результатов</vt:lpstr>
      <vt:lpstr>Структура консультации педагогов</vt:lpstr>
      <vt:lpstr>Консультация по результатам ЕМ СПТ классного руководителя</vt:lpstr>
      <vt:lpstr>Консультация по результатам ЕМ СПТ классного руководителя</vt:lpstr>
      <vt:lpstr>Консультация по результатам ЕМ СПТ классного руководителя</vt:lpstr>
      <vt:lpstr>Этап установления контакта:  снижение тревоги</vt:lpstr>
      <vt:lpstr>Информационно-аналитический этап: обсуждение профиля класса</vt:lpstr>
      <vt:lpstr>Информационно-аналитический этап: обсуждение профиля класса</vt:lpstr>
      <vt:lpstr>Мифы о «Благополучной семье» и «хорошем ребенке»</vt:lpstr>
      <vt:lpstr>Этап общих рекомендаций (стратегия профилактической работы)</vt:lpstr>
      <vt:lpstr>Этап общих рекомендаций (стратегия профилактической работы)</vt:lpstr>
      <vt:lpstr>Этап составления совместного плана</vt:lpstr>
      <vt:lpstr>Заключительный этап: резюмирование, обратная связь, договоренности о сопровождении</vt:lpstr>
      <vt:lpstr>Самые частые вопросы и опасения классного руководителя</vt:lpstr>
      <vt:lpstr>Шпаргалка для классного руководителя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Dmitry</dc:creator>
  <cp:lastModifiedBy>Vecher Mbou</cp:lastModifiedBy>
  <cp:revision>80</cp:revision>
  <dcterms:created xsi:type="dcterms:W3CDTF">2025-10-10T06:36:19Z</dcterms:created>
  <dcterms:modified xsi:type="dcterms:W3CDTF">2026-10-07T05:47:45Z</dcterms:modified>
</cp:coreProperties>
</file>